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6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25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4.xml" ContentType="application/vnd.openxmlformats-officedocument.customXml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5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70" r:id="rId4"/>
    <p:sldId id="357" r:id="rId5"/>
    <p:sldId id="273" r:id="rId6"/>
    <p:sldId id="277" r:id="rId7"/>
    <p:sldId id="423" r:id="rId8"/>
    <p:sldId id="424" r:id="rId9"/>
    <p:sldId id="287" r:id="rId10"/>
    <p:sldId id="288" r:id="rId11"/>
    <p:sldId id="358" r:id="rId12"/>
    <p:sldId id="361" r:id="rId13"/>
    <p:sldId id="316" r:id="rId14"/>
    <p:sldId id="377" r:id="rId15"/>
    <p:sldId id="326" r:id="rId16"/>
    <p:sldId id="380" r:id="rId17"/>
    <p:sldId id="334" r:id="rId18"/>
    <p:sldId id="383" r:id="rId19"/>
    <p:sldId id="339" r:id="rId20"/>
    <p:sldId id="349" r:id="rId21"/>
    <p:sldId id="391" r:id="rId22"/>
    <p:sldId id="392" r:id="rId23"/>
    <p:sldId id="415" r:id="rId24"/>
    <p:sldId id="411" r:id="rId25"/>
    <p:sldId id="412" r:id="rId26"/>
    <p:sldId id="413" r:id="rId27"/>
    <p:sldId id="420" r:id="rId28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-1968" y="25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24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37" Type="http://schemas.openxmlformats.org/officeDocument/2006/relationships/customXml" Target="../customXml/item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35" Type="http://schemas.openxmlformats.org/officeDocument/2006/relationships/customXml" Target="../customXml/item3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1811-F6F6-4E19-A0CE-66983B968054}" type="datetimeFigureOut">
              <a:rPr lang="en-GB" smtClean="0"/>
              <a:t>21/07/2015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F8F6-0EBE-4FDF-A2EF-6F50B52C73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2827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1811-F6F6-4E19-A0CE-66983B968054}" type="datetimeFigureOut">
              <a:rPr lang="en-GB" smtClean="0"/>
              <a:t>21/07/2015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F8F6-0EBE-4FDF-A2EF-6F50B52C73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650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1811-F6F6-4E19-A0CE-66983B968054}" type="datetimeFigureOut">
              <a:rPr lang="en-GB" smtClean="0"/>
              <a:t>21/07/2015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F8F6-0EBE-4FDF-A2EF-6F50B52C73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831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1811-F6F6-4E19-A0CE-66983B968054}" type="datetimeFigureOut">
              <a:rPr lang="en-GB" smtClean="0"/>
              <a:t>21/07/2015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F8F6-0EBE-4FDF-A2EF-6F50B52C73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349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1811-F6F6-4E19-A0CE-66983B968054}" type="datetimeFigureOut">
              <a:rPr lang="en-GB" smtClean="0"/>
              <a:t>21/07/2015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F8F6-0EBE-4FDF-A2EF-6F50B52C73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551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1811-F6F6-4E19-A0CE-66983B968054}" type="datetimeFigureOut">
              <a:rPr lang="en-GB" smtClean="0"/>
              <a:t>21/07/2015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F8F6-0EBE-4FDF-A2EF-6F50B52C73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309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1811-F6F6-4E19-A0CE-66983B968054}" type="datetimeFigureOut">
              <a:rPr lang="en-GB" smtClean="0"/>
              <a:t>21/07/2015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F8F6-0EBE-4FDF-A2EF-6F50B52C73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453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1811-F6F6-4E19-A0CE-66983B968054}" type="datetimeFigureOut">
              <a:rPr lang="en-GB" smtClean="0"/>
              <a:t>21/07/2015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F8F6-0EBE-4FDF-A2EF-6F50B52C73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277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1811-F6F6-4E19-A0CE-66983B968054}" type="datetimeFigureOut">
              <a:rPr lang="en-GB" smtClean="0"/>
              <a:t>21/07/2015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F8F6-0EBE-4FDF-A2EF-6F50B52C73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8989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1811-F6F6-4E19-A0CE-66983B968054}" type="datetimeFigureOut">
              <a:rPr lang="en-GB" smtClean="0"/>
              <a:t>21/07/2015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F8F6-0EBE-4FDF-A2EF-6F50B52C73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349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1811-F6F6-4E19-A0CE-66983B968054}" type="datetimeFigureOut">
              <a:rPr lang="en-GB" smtClean="0"/>
              <a:t>21/07/2015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F8F6-0EBE-4FDF-A2EF-6F50B52C73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7741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F1811-F6F6-4E19-A0CE-66983B968054}" type="datetimeFigureOut">
              <a:rPr lang="en-GB" smtClean="0"/>
              <a:t>21/07/2015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EF8F6-0EBE-4FDF-A2EF-6F50B52C73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2586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476672" y="395536"/>
            <a:ext cx="1584000" cy="1584176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980728" y="3419872"/>
            <a:ext cx="5400000" cy="540000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3356992" y="539552"/>
            <a:ext cx="32403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 smtClean="0">
                <a:latin typeface="FuturaWelsh"/>
              </a:rPr>
              <a:t>CUT OUT THIS HOLE.</a:t>
            </a:r>
          </a:p>
          <a:p>
            <a:pPr algn="r"/>
            <a:r>
              <a:rPr lang="en-GB" sz="1600" dirty="0" smtClean="0">
                <a:latin typeface="FuturaWelsh"/>
              </a:rPr>
              <a:t>LOOK THROUGH IT.</a:t>
            </a:r>
          </a:p>
          <a:p>
            <a:pPr algn="r"/>
            <a:endParaRPr lang="en-GB" sz="1600" dirty="0" smtClean="0">
              <a:latin typeface="FuturaWelsh"/>
            </a:endParaRPr>
          </a:p>
          <a:p>
            <a:pPr algn="r"/>
            <a:r>
              <a:rPr lang="en-GB" sz="1600" dirty="0" smtClean="0">
                <a:latin typeface="FuturaWelsh"/>
              </a:rPr>
              <a:t>DRAW THE MOST INTERESTING THING YOU SEE HERE.</a:t>
            </a:r>
            <a:endParaRPr lang="en-GB" sz="1600" dirty="0">
              <a:latin typeface="FuturaWelsh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290763" y="937449"/>
            <a:ext cx="100491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4869160" y="1979712"/>
            <a:ext cx="936104" cy="100811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2"/>
          <p:cNvSpPr txBox="1"/>
          <p:nvPr/>
        </p:nvSpPr>
        <p:spPr>
          <a:xfrm>
            <a:off x="5172710" y="8935720"/>
            <a:ext cx="1685290" cy="2082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800" kern="120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Devised by Thomas Tallis School</a:t>
            </a:r>
            <a:endParaRPr lang="en-GB" sz="120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7992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8929" y="611560"/>
            <a:ext cx="55453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FuturaWelsh"/>
              </a:rPr>
              <a:t>WRITE A COLLABORATIVE STORY WITH AT LEAST 4 FRIENDS IN WHICH YOU TAKE TURNS TO WRITE A SENTENCE</a:t>
            </a:r>
            <a:endParaRPr lang="en-GB" sz="2400" dirty="0">
              <a:latin typeface="FuturaWelsh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72710" y="8935720"/>
            <a:ext cx="1685290" cy="2082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800" kern="120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Devised by Thomas Tallis School</a:t>
            </a:r>
            <a:endParaRPr lang="en-GB" sz="120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9233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4704" y="1547664"/>
            <a:ext cx="51845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FuturaWelsh"/>
              </a:rPr>
              <a:t>WRITE FIVE PLACES IT COULD HAVE BEEN BEFORE IT GOT TO YOU.</a:t>
            </a:r>
            <a:endParaRPr lang="en-GB" sz="2400" dirty="0">
              <a:latin typeface="FuturaWelsh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6712" y="2771800"/>
            <a:ext cx="367408" cy="5693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1</a:t>
            </a:r>
          </a:p>
          <a:p>
            <a:endParaRPr lang="en-GB" sz="2800" dirty="0"/>
          </a:p>
          <a:p>
            <a:endParaRPr lang="en-GB" sz="2800" dirty="0" smtClean="0"/>
          </a:p>
          <a:p>
            <a:r>
              <a:rPr lang="en-GB" sz="2800" dirty="0" smtClean="0"/>
              <a:t>2</a:t>
            </a:r>
          </a:p>
          <a:p>
            <a:endParaRPr lang="en-GB" sz="2800" dirty="0"/>
          </a:p>
          <a:p>
            <a:endParaRPr lang="en-GB" sz="2800" dirty="0" smtClean="0"/>
          </a:p>
          <a:p>
            <a:r>
              <a:rPr lang="en-GB" sz="2800" dirty="0" smtClean="0"/>
              <a:t>3</a:t>
            </a:r>
          </a:p>
          <a:p>
            <a:endParaRPr lang="en-GB" sz="2800" dirty="0"/>
          </a:p>
          <a:p>
            <a:endParaRPr lang="en-GB" sz="2800" dirty="0" smtClean="0"/>
          </a:p>
          <a:p>
            <a:r>
              <a:rPr lang="en-GB" sz="2800" dirty="0" smtClean="0"/>
              <a:t>4</a:t>
            </a:r>
          </a:p>
          <a:p>
            <a:endParaRPr lang="en-GB" sz="2800" dirty="0"/>
          </a:p>
          <a:p>
            <a:endParaRPr lang="en-GB" sz="2800" dirty="0" smtClean="0"/>
          </a:p>
          <a:p>
            <a:r>
              <a:rPr lang="en-GB" sz="2800" dirty="0"/>
              <a:t>5</a:t>
            </a:r>
            <a:endParaRPr lang="en-GB" sz="2800" dirty="0" smtClean="0"/>
          </a:p>
        </p:txBody>
      </p:sp>
      <p:sp>
        <p:nvSpPr>
          <p:cNvPr id="5" name="Oval 4"/>
          <p:cNvSpPr/>
          <p:nvPr/>
        </p:nvSpPr>
        <p:spPr>
          <a:xfrm>
            <a:off x="795338" y="378619"/>
            <a:ext cx="1183481" cy="119538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FIND A COIN. EXAMINE IT FOR 30 SECONDS</a:t>
            </a:r>
            <a:endParaRPr lang="en-GB" sz="1200" dirty="0"/>
          </a:p>
        </p:txBody>
      </p:sp>
      <p:sp>
        <p:nvSpPr>
          <p:cNvPr id="6" name="TextBox 2"/>
          <p:cNvSpPr txBox="1"/>
          <p:nvPr/>
        </p:nvSpPr>
        <p:spPr>
          <a:xfrm>
            <a:off x="5172710" y="8935720"/>
            <a:ext cx="1685290" cy="2082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800" kern="120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Devised by Thomas Tallis School</a:t>
            </a:r>
            <a:endParaRPr lang="en-GB" sz="120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5956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3990" y="7668344"/>
            <a:ext cx="56094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latin typeface="FuturaWelsh"/>
              </a:rPr>
              <a:t>HOW COLLABORATIVE HAVE YOU BEEN TODAY?</a:t>
            </a:r>
          </a:p>
          <a:p>
            <a:pPr algn="ctr"/>
            <a:r>
              <a:rPr lang="en-GB" dirty="0" smtClean="0">
                <a:latin typeface="FuturaWelsh"/>
              </a:rPr>
              <a:t>COLOUR / SHADE IN THE AMOUNT.</a:t>
            </a:r>
          </a:p>
          <a:p>
            <a:pPr algn="ctr"/>
            <a:r>
              <a:rPr lang="en-GB" dirty="0" smtClean="0">
                <a:latin typeface="FuturaWelsh"/>
              </a:rPr>
              <a:t>CAN YOU FILL UP THE BOTTLE?</a:t>
            </a:r>
            <a:endParaRPr lang="en-GB" dirty="0">
              <a:latin typeface="FuturaWelsh"/>
            </a:endParaRP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784" y="827584"/>
            <a:ext cx="3693442" cy="6408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2"/>
          <p:cNvSpPr txBox="1"/>
          <p:nvPr/>
        </p:nvSpPr>
        <p:spPr>
          <a:xfrm>
            <a:off x="5172710" y="8935720"/>
            <a:ext cx="1685290" cy="2082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800" kern="120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Devised by Thomas Tallis School</a:t>
            </a:r>
            <a:endParaRPr lang="en-GB" sz="120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8537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1948" y="530942"/>
            <a:ext cx="5943600" cy="8126361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304799" y="781664"/>
            <a:ext cx="62991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FuturaWelsh"/>
              </a:rPr>
              <a:t>THE WHOLE PURPOSE OF EDUCATION IS TO …</a:t>
            </a:r>
            <a:endParaRPr lang="en-GB" sz="2000" dirty="0">
              <a:latin typeface="FuturaWelsh"/>
            </a:endParaRPr>
          </a:p>
        </p:txBody>
      </p:sp>
      <p:sp>
        <p:nvSpPr>
          <p:cNvPr id="4" name="TextBox 2"/>
          <p:cNvSpPr txBox="1"/>
          <p:nvPr/>
        </p:nvSpPr>
        <p:spPr>
          <a:xfrm>
            <a:off x="5172710" y="8935720"/>
            <a:ext cx="1685290" cy="2082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800" kern="120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Devised by Thomas Tallis School</a:t>
            </a:r>
            <a:endParaRPr lang="en-GB" sz="120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4420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14759" y="7668344"/>
            <a:ext cx="51479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latin typeface="FuturaWelsh"/>
              </a:rPr>
              <a:t>HOW PERSISTENT HAVE YOU BEEN TODAY?</a:t>
            </a:r>
          </a:p>
          <a:p>
            <a:pPr algn="ctr"/>
            <a:r>
              <a:rPr lang="en-GB" dirty="0" smtClean="0">
                <a:latin typeface="FuturaWelsh"/>
              </a:rPr>
              <a:t>COLOUR / SHADE IN THE AMOUNT.</a:t>
            </a:r>
          </a:p>
          <a:p>
            <a:pPr algn="ctr"/>
            <a:r>
              <a:rPr lang="en-GB" dirty="0" smtClean="0">
                <a:latin typeface="FuturaWelsh"/>
              </a:rPr>
              <a:t>CAN YOU FILL UP THE BOTTLE?</a:t>
            </a:r>
            <a:endParaRPr lang="en-GB" dirty="0">
              <a:latin typeface="FuturaWelsh"/>
            </a:endParaRP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784" y="827584"/>
            <a:ext cx="3693442" cy="6408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2"/>
          <p:cNvSpPr txBox="1"/>
          <p:nvPr/>
        </p:nvSpPr>
        <p:spPr>
          <a:xfrm>
            <a:off x="5172710" y="8935720"/>
            <a:ext cx="1685290" cy="2082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800" kern="120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Devised by Thomas Tallis School</a:t>
            </a:r>
            <a:endParaRPr lang="en-GB" sz="120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216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436" y="-1"/>
            <a:ext cx="4945164" cy="3518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52168" y="3539613"/>
            <a:ext cx="418704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</a:t>
            </a:r>
          </a:p>
          <a:p>
            <a:endParaRPr lang="en-GB" dirty="0"/>
          </a:p>
          <a:p>
            <a:r>
              <a:rPr lang="en-GB" dirty="0" smtClean="0"/>
              <a:t>2</a:t>
            </a:r>
          </a:p>
          <a:p>
            <a:endParaRPr lang="en-GB" dirty="0"/>
          </a:p>
          <a:p>
            <a:r>
              <a:rPr lang="en-GB" dirty="0" smtClean="0"/>
              <a:t>3</a:t>
            </a:r>
          </a:p>
          <a:p>
            <a:endParaRPr lang="en-GB" dirty="0"/>
          </a:p>
          <a:p>
            <a:r>
              <a:rPr lang="en-GB" dirty="0" smtClean="0"/>
              <a:t>4</a:t>
            </a:r>
          </a:p>
          <a:p>
            <a:endParaRPr lang="en-GB" dirty="0"/>
          </a:p>
          <a:p>
            <a:r>
              <a:rPr lang="en-GB" dirty="0" smtClean="0"/>
              <a:t>5</a:t>
            </a:r>
          </a:p>
          <a:p>
            <a:endParaRPr lang="en-GB" dirty="0"/>
          </a:p>
          <a:p>
            <a:r>
              <a:rPr lang="en-GB" dirty="0" smtClean="0"/>
              <a:t>6</a:t>
            </a:r>
          </a:p>
          <a:p>
            <a:endParaRPr lang="en-GB" dirty="0"/>
          </a:p>
          <a:p>
            <a:r>
              <a:rPr lang="en-GB" dirty="0" smtClean="0"/>
              <a:t>7</a:t>
            </a:r>
          </a:p>
          <a:p>
            <a:endParaRPr lang="en-GB" dirty="0"/>
          </a:p>
          <a:p>
            <a:r>
              <a:rPr lang="en-GB" dirty="0" smtClean="0"/>
              <a:t>8</a:t>
            </a:r>
          </a:p>
          <a:p>
            <a:endParaRPr lang="en-GB" dirty="0"/>
          </a:p>
          <a:p>
            <a:r>
              <a:rPr lang="en-GB" dirty="0" smtClean="0"/>
              <a:t>9</a:t>
            </a:r>
          </a:p>
          <a:p>
            <a:endParaRPr lang="en-GB" dirty="0"/>
          </a:p>
          <a:p>
            <a:r>
              <a:rPr lang="en-GB" dirty="0" smtClean="0"/>
              <a:t>10</a:t>
            </a:r>
            <a:endParaRPr lang="en-GB" dirty="0"/>
          </a:p>
        </p:txBody>
      </p:sp>
      <p:sp>
        <p:nvSpPr>
          <p:cNvPr id="4" name="TextBox 2"/>
          <p:cNvSpPr txBox="1"/>
          <p:nvPr/>
        </p:nvSpPr>
        <p:spPr>
          <a:xfrm>
            <a:off x="5172710" y="8935720"/>
            <a:ext cx="1685290" cy="2082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800" kern="120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Devised by Thomas Tallis School</a:t>
            </a:r>
            <a:endParaRPr lang="en-GB" sz="120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7142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3916" y="264554"/>
            <a:ext cx="479543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FuturaWelsh"/>
              </a:rPr>
              <a:t>IMAGINE YOU ARE IN CHARGE OF THE EDUCATION SYSTEM. WHAT 5 THINGS WOULD YOU DO TO MAKE IT BETTER FOR LEARNERS?</a:t>
            </a:r>
            <a:endParaRPr lang="en-GB" sz="2400" dirty="0">
              <a:latin typeface="FuturaWelsh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92467" y="2491582"/>
            <a:ext cx="367408" cy="5693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1</a:t>
            </a:r>
          </a:p>
          <a:p>
            <a:endParaRPr lang="en-GB" sz="2800" dirty="0" smtClean="0"/>
          </a:p>
          <a:p>
            <a:endParaRPr lang="en-GB" sz="2800" dirty="0"/>
          </a:p>
          <a:p>
            <a:r>
              <a:rPr lang="en-GB" sz="2800" dirty="0" smtClean="0"/>
              <a:t>2</a:t>
            </a:r>
          </a:p>
          <a:p>
            <a:endParaRPr lang="en-GB" sz="2800" dirty="0" smtClean="0"/>
          </a:p>
          <a:p>
            <a:endParaRPr lang="en-GB" sz="2800" dirty="0" smtClean="0"/>
          </a:p>
          <a:p>
            <a:r>
              <a:rPr lang="en-GB" sz="2800" dirty="0" smtClean="0"/>
              <a:t>3</a:t>
            </a:r>
          </a:p>
          <a:p>
            <a:endParaRPr lang="en-GB" sz="2800" dirty="0" smtClean="0"/>
          </a:p>
          <a:p>
            <a:endParaRPr lang="en-GB" sz="2800" dirty="0" smtClean="0"/>
          </a:p>
          <a:p>
            <a:r>
              <a:rPr lang="en-GB" sz="2800" dirty="0" smtClean="0"/>
              <a:t>4</a:t>
            </a:r>
          </a:p>
          <a:p>
            <a:endParaRPr lang="en-GB" sz="2800" dirty="0" smtClean="0"/>
          </a:p>
          <a:p>
            <a:endParaRPr lang="en-GB" sz="2800" dirty="0" smtClean="0"/>
          </a:p>
          <a:p>
            <a:r>
              <a:rPr lang="en-GB" sz="2800" dirty="0"/>
              <a:t>5</a:t>
            </a:r>
            <a:endParaRPr lang="en-GB" sz="2800" dirty="0" smtClean="0"/>
          </a:p>
        </p:txBody>
      </p:sp>
      <p:sp>
        <p:nvSpPr>
          <p:cNvPr id="4" name="TextBox 2"/>
          <p:cNvSpPr txBox="1"/>
          <p:nvPr/>
        </p:nvSpPr>
        <p:spPr>
          <a:xfrm>
            <a:off x="5172710" y="8935720"/>
            <a:ext cx="1685290" cy="2082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800" kern="120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Devised by Thomas Tallis School</a:t>
            </a:r>
            <a:endParaRPr lang="en-GB" sz="120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4327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251" y="3951338"/>
            <a:ext cx="5419558" cy="4750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396" y="653693"/>
            <a:ext cx="5016450" cy="3192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2"/>
          <p:cNvSpPr txBox="1"/>
          <p:nvPr/>
        </p:nvSpPr>
        <p:spPr>
          <a:xfrm>
            <a:off x="5172710" y="8935720"/>
            <a:ext cx="1685290" cy="2082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800" kern="120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Devised by Thomas Tallis School</a:t>
            </a:r>
            <a:endParaRPr lang="en-GB" sz="120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0458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12675" y="7668344"/>
            <a:ext cx="51521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latin typeface="FuturaWelsh"/>
              </a:rPr>
              <a:t>HOW DISCIPLINED HAVE YOU BEEN TODAY?</a:t>
            </a:r>
          </a:p>
          <a:p>
            <a:pPr algn="ctr"/>
            <a:r>
              <a:rPr lang="en-GB" dirty="0" smtClean="0">
                <a:latin typeface="FuturaWelsh"/>
              </a:rPr>
              <a:t>COLOUR / SHADE IN THE AMOUNT.</a:t>
            </a:r>
          </a:p>
          <a:p>
            <a:pPr algn="ctr"/>
            <a:r>
              <a:rPr lang="en-GB" dirty="0" smtClean="0">
                <a:latin typeface="FuturaWelsh"/>
              </a:rPr>
              <a:t>CAN YOU FILL UP THE BOTTLE?</a:t>
            </a:r>
            <a:endParaRPr lang="en-GB" dirty="0">
              <a:latin typeface="FuturaWelsh"/>
            </a:endParaRP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784" y="827584"/>
            <a:ext cx="3693442" cy="6408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2"/>
          <p:cNvSpPr txBox="1"/>
          <p:nvPr/>
        </p:nvSpPr>
        <p:spPr>
          <a:xfrm>
            <a:off x="5172710" y="8935720"/>
            <a:ext cx="1685290" cy="2082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800" kern="120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Devised by Thomas Tallis School</a:t>
            </a:r>
            <a:endParaRPr lang="en-GB" sz="120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7824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78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172710" y="8935720"/>
            <a:ext cx="170751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800" kern="1200">
                <a:solidFill>
                  <a:schemeClr val="bg1"/>
                </a:solidFill>
                <a:effectLst/>
                <a:latin typeface="Arial"/>
                <a:ea typeface="Times New Roman"/>
                <a:cs typeface="Times New Roman"/>
              </a:rPr>
              <a:t>Devised by Thomas Tallis School</a:t>
            </a:r>
            <a:endParaRPr lang="en-GB" sz="120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8752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40659" y="532616"/>
            <a:ext cx="514718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FuturaWelsh"/>
              </a:rPr>
              <a:t>INVENT A NEW WORD. MAKE SURE YOUR WORD DOESN’T ALREADY EXIST. WRITE IT BELOW WITH ITS DICTIONARY DEFINITION</a:t>
            </a:r>
            <a:endParaRPr lang="en-GB" sz="2400" dirty="0">
              <a:latin typeface="FuturaWelsh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72710" y="8935720"/>
            <a:ext cx="1685290" cy="2082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800" kern="120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Devised by Thomas Tallis School</a:t>
            </a:r>
            <a:endParaRPr lang="en-GB" sz="120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36005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6858001" cy="9172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172710" y="8935720"/>
            <a:ext cx="170751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800" kern="1200">
                <a:solidFill>
                  <a:schemeClr val="bg1"/>
                </a:solidFill>
                <a:effectLst/>
                <a:latin typeface="Arial"/>
                <a:ea typeface="Times New Roman"/>
                <a:cs typeface="Times New Roman"/>
              </a:rPr>
              <a:t>Devised by Thomas Tallis School</a:t>
            </a:r>
            <a:endParaRPr lang="en-GB" sz="120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3549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321" y="3600757"/>
            <a:ext cx="4132337" cy="4097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172710" y="8935720"/>
            <a:ext cx="1685290" cy="2082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800" kern="120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Devised by Thomas Tallis School</a:t>
            </a:r>
            <a:endParaRPr lang="en-GB" sz="120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0482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492" y="372090"/>
            <a:ext cx="5740278" cy="8373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172710" y="8935720"/>
            <a:ext cx="1685290" cy="2082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800" kern="120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Devised by Thomas Tallis School</a:t>
            </a:r>
            <a:endParaRPr lang="en-GB" sz="120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1222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02000" y="7668344"/>
            <a:ext cx="51734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latin typeface="FuturaWelsh"/>
              </a:rPr>
              <a:t>HOW IMAGINATIVE HAVE YOU BEEN TODAY?</a:t>
            </a:r>
          </a:p>
          <a:p>
            <a:pPr algn="ctr"/>
            <a:r>
              <a:rPr lang="en-GB" dirty="0" smtClean="0">
                <a:latin typeface="FuturaWelsh"/>
              </a:rPr>
              <a:t>COLOUR / SHADE IN THE AMOUNT.</a:t>
            </a:r>
          </a:p>
          <a:p>
            <a:pPr algn="ctr"/>
            <a:r>
              <a:rPr lang="en-GB" dirty="0" smtClean="0">
                <a:latin typeface="FuturaWelsh"/>
              </a:rPr>
              <a:t>CAN YOU FILL UP THE BOTTLE?</a:t>
            </a:r>
            <a:endParaRPr lang="en-GB" dirty="0">
              <a:latin typeface="FuturaWelsh"/>
            </a:endParaRP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784" y="827584"/>
            <a:ext cx="3693442" cy="6408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2"/>
          <p:cNvSpPr txBox="1"/>
          <p:nvPr/>
        </p:nvSpPr>
        <p:spPr>
          <a:xfrm>
            <a:off x="5172710" y="8935720"/>
            <a:ext cx="1685290" cy="2082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800" kern="120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Devised by Thomas Tallis School</a:t>
            </a:r>
            <a:endParaRPr lang="en-GB" sz="120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8664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" y="634179"/>
            <a:ext cx="6423384" cy="800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172710" y="8935720"/>
            <a:ext cx="1685290" cy="2082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800" kern="120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Devised by Thomas Tallis School</a:t>
            </a:r>
            <a:endParaRPr lang="en-GB" sz="120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4962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11162" y="1032386"/>
            <a:ext cx="52946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FuturaWelsh"/>
              </a:rPr>
              <a:t>IN WHICH SUBJECT TO YOU COLLABORATE THE MOST? DESCRIBE ONE ACTIVITY THAT YOU ENJOYED.</a:t>
            </a:r>
            <a:endParaRPr lang="en-GB" sz="2400" dirty="0">
              <a:latin typeface="FuturaWelsh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72710" y="8935720"/>
            <a:ext cx="1685290" cy="2082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800" kern="120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Devised by Thomas Tallis School</a:t>
            </a:r>
            <a:endParaRPr lang="en-GB" sz="120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2391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2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232" y="6717123"/>
            <a:ext cx="1582994" cy="2117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669458" y="7093974"/>
            <a:ext cx="38493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FuturaWelsh"/>
              </a:rPr>
              <a:t>WRITE A LIST OF INGREDIENTS AND INSTRUCTIONS (LIKE A COOKING RECIPE) TO HELP SOMEONE DEVELOP CREATIVITY.</a:t>
            </a:r>
            <a:endParaRPr lang="en-GB" dirty="0">
              <a:latin typeface="FuturaWelsh"/>
            </a:endParaRPr>
          </a:p>
        </p:txBody>
      </p:sp>
      <p:sp>
        <p:nvSpPr>
          <p:cNvPr id="4" name="TextBox 2"/>
          <p:cNvSpPr txBox="1"/>
          <p:nvPr/>
        </p:nvSpPr>
        <p:spPr>
          <a:xfrm>
            <a:off x="5172710" y="8935720"/>
            <a:ext cx="1685290" cy="2082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800" kern="120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Devised by Thomas Tallis School</a:t>
            </a:r>
            <a:endParaRPr lang="en-GB" sz="120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6621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69244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172710" y="8935720"/>
            <a:ext cx="170751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800" kern="1200">
                <a:solidFill>
                  <a:schemeClr val="bg1"/>
                </a:solidFill>
                <a:effectLst/>
                <a:latin typeface="Arial"/>
                <a:ea typeface="Times New Roman"/>
                <a:cs typeface="Times New Roman"/>
              </a:rPr>
              <a:t>Devised by Thomas Tallis School</a:t>
            </a:r>
            <a:endParaRPr lang="en-GB" sz="120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2053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1146" y="7668344"/>
            <a:ext cx="50751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latin typeface="FuturaWelsh"/>
              </a:rPr>
              <a:t>HOW INQUISITIVE HAVE YOU BEEN TODAY?</a:t>
            </a:r>
          </a:p>
          <a:p>
            <a:pPr algn="ctr"/>
            <a:r>
              <a:rPr lang="en-GB" dirty="0" smtClean="0">
                <a:latin typeface="FuturaWelsh"/>
              </a:rPr>
              <a:t>COLOUR / SHADE IN THE AMOUNT.</a:t>
            </a:r>
          </a:p>
          <a:p>
            <a:pPr algn="ctr"/>
            <a:r>
              <a:rPr lang="en-GB" dirty="0" smtClean="0">
                <a:latin typeface="FuturaWelsh"/>
              </a:rPr>
              <a:t>CAN YOU FILL UP THE BOTTLE?</a:t>
            </a:r>
            <a:endParaRPr lang="en-GB" dirty="0">
              <a:latin typeface="FuturaWelsh"/>
            </a:endParaRP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784" y="827584"/>
            <a:ext cx="3693442" cy="6408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2"/>
          <p:cNvSpPr txBox="1"/>
          <p:nvPr/>
        </p:nvSpPr>
        <p:spPr>
          <a:xfrm>
            <a:off x="5172710" y="8935720"/>
            <a:ext cx="1685290" cy="2082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800" kern="120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Devised by Thomas Tallis School</a:t>
            </a:r>
            <a:endParaRPr lang="en-GB" sz="120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7218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3540" y="827584"/>
            <a:ext cx="60698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FuturaWelsh"/>
              </a:rPr>
              <a:t>5 THINGS THAT WOULD MAKE LEARNING AT SCHOOL MORE IMAGINATIVE</a:t>
            </a:r>
            <a:endParaRPr lang="en-GB" sz="3200" dirty="0">
              <a:latin typeface="FuturaWelsh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6712" y="2771800"/>
            <a:ext cx="367408" cy="5693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1</a:t>
            </a:r>
          </a:p>
          <a:p>
            <a:endParaRPr lang="en-GB" sz="2800" dirty="0"/>
          </a:p>
          <a:p>
            <a:endParaRPr lang="en-GB" sz="2800" dirty="0" smtClean="0"/>
          </a:p>
          <a:p>
            <a:r>
              <a:rPr lang="en-GB" sz="2800" dirty="0" smtClean="0"/>
              <a:t>2</a:t>
            </a:r>
          </a:p>
          <a:p>
            <a:endParaRPr lang="en-GB" sz="2800" dirty="0"/>
          </a:p>
          <a:p>
            <a:endParaRPr lang="en-GB" sz="2800" dirty="0" smtClean="0"/>
          </a:p>
          <a:p>
            <a:r>
              <a:rPr lang="en-GB" sz="2800" dirty="0" smtClean="0"/>
              <a:t>3</a:t>
            </a:r>
          </a:p>
          <a:p>
            <a:endParaRPr lang="en-GB" sz="2800" dirty="0"/>
          </a:p>
          <a:p>
            <a:endParaRPr lang="en-GB" sz="2800" dirty="0" smtClean="0"/>
          </a:p>
          <a:p>
            <a:r>
              <a:rPr lang="en-GB" sz="2800" dirty="0" smtClean="0"/>
              <a:t>4</a:t>
            </a:r>
          </a:p>
          <a:p>
            <a:endParaRPr lang="en-GB" sz="2800" dirty="0"/>
          </a:p>
          <a:p>
            <a:endParaRPr lang="en-GB" sz="2800" dirty="0" smtClean="0"/>
          </a:p>
          <a:p>
            <a:r>
              <a:rPr lang="en-GB" sz="2800" dirty="0"/>
              <a:t>5</a:t>
            </a:r>
            <a:endParaRPr lang="en-GB" sz="2800" dirty="0" smtClean="0"/>
          </a:p>
        </p:txBody>
      </p:sp>
      <p:sp>
        <p:nvSpPr>
          <p:cNvPr id="4" name="TextBox 2"/>
          <p:cNvSpPr txBox="1"/>
          <p:nvPr/>
        </p:nvSpPr>
        <p:spPr>
          <a:xfrm>
            <a:off x="5172710" y="8935720"/>
            <a:ext cx="1685290" cy="2082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800" kern="120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Devised by Thomas Tallis School</a:t>
            </a:r>
            <a:endParaRPr lang="en-GB" sz="120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4691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06" y="467544"/>
            <a:ext cx="5972636" cy="8352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172710" y="8935720"/>
            <a:ext cx="1685290" cy="2082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800" kern="120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Devised by Thomas Tallis School</a:t>
            </a:r>
            <a:endParaRPr lang="en-GB" sz="120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4508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94859" y="6791082"/>
            <a:ext cx="39878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FuturaWelsh"/>
              </a:rPr>
              <a:t>DESIGN A REWARD FOR SOMEONE WHO HAS MADE EXCELLENT PROGRESS IN DEVELOPING ONE OR MORE OF THE CREATIVE HABITS OF MIND. </a:t>
            </a:r>
            <a:r>
              <a:rPr lang="en-GB" sz="1600" i="1" dirty="0" smtClean="0">
                <a:solidFill>
                  <a:schemeClr val="bg1">
                    <a:lumMod val="50000"/>
                  </a:schemeClr>
                </a:solidFill>
                <a:latin typeface="FuturaWelsh"/>
              </a:rPr>
              <a:t>(NOTE: THE REWARD CAN’T COST MORE THAN 20P TO MAKE) THEN GIVE IT TO SOMEONE</a:t>
            </a:r>
            <a:endParaRPr lang="en-GB" sz="1600" i="1" dirty="0">
              <a:solidFill>
                <a:schemeClr val="bg1">
                  <a:lumMod val="50000"/>
                </a:schemeClr>
              </a:solidFill>
              <a:latin typeface="FuturaWelsh"/>
            </a:endParaRPr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688" y="7380312"/>
            <a:ext cx="1512168" cy="1454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2"/>
          <p:cNvSpPr txBox="1"/>
          <p:nvPr/>
        </p:nvSpPr>
        <p:spPr>
          <a:xfrm>
            <a:off x="5172710" y="8935720"/>
            <a:ext cx="1685290" cy="2082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800" kern="120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Devised by Thomas Tallis School</a:t>
            </a:r>
            <a:endParaRPr lang="en-GB" sz="120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8555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11914"/>
            <a:ext cx="6372236" cy="4488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172710" y="8935720"/>
            <a:ext cx="1685290" cy="2082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800" kern="120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Devised by Thomas Tallis School</a:t>
            </a:r>
            <a:endParaRPr lang="en-GB" sz="120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7608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33" y="2232101"/>
            <a:ext cx="6695767" cy="4139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172710" y="8935720"/>
            <a:ext cx="1685290" cy="2082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800" kern="120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Devised by Thomas Tallis School</a:t>
            </a:r>
            <a:endParaRPr lang="en-GB" sz="120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2651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5974"/>
            <a:ext cx="6858000" cy="8944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2"/>
          <p:cNvSpPr txBox="1"/>
          <p:nvPr/>
        </p:nvSpPr>
        <p:spPr>
          <a:xfrm>
            <a:off x="5172710" y="8935720"/>
            <a:ext cx="170751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800" kern="1200">
                <a:solidFill>
                  <a:schemeClr val="bg1"/>
                </a:solidFill>
                <a:effectLst/>
                <a:latin typeface="Arial"/>
                <a:ea typeface="Times New Roman"/>
                <a:cs typeface="Times New Roman"/>
              </a:rPr>
              <a:t>Devised by Thomas Tallis School</a:t>
            </a:r>
            <a:endParaRPr lang="en-GB" sz="120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8401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oject_x0020_Closed_x0020_Date xmlns="$ListId:projdocs;" xsi:nil="true"/>
    <RNumber xmlns="833a4b70-cd77-4add-8a0b-1f4a90093111">R0000360345</RNumber>
    <SecurityMarking xmlns="833a4b70-cd77-4add-8a0b-1f4a90093111">OFFICIAL</SecurityMarking>
    <Project_x0020_Manager xmlns="$ListId:projdocs;">Hannah Greys (ACW\hannahg)</Project_x0020_Manager>
    <Project_x0020_Title xmlns="$ListId:projdocs;">Lead_Creative_Schools</Project_x0020_Title>
    <Project_x0020_Sponsor xmlns="$ListId:projdocs;">Diane Hebb (ACW\dianeh)</Project_x0020_Sponsor>
    <IconOverlay xmlns="http://schemas.microsoft.com/sharepoint/v4" xsi:nil="true"/>
  </documentManagement>
</p:properties>
</file>

<file path=customXml/item2.xml><?xml version="1.0" encoding="utf-8"?>
<?mso-contentType ?>
<spe:Receivers xmlns:spe="http://schemas.microsoft.com/sharepoint/events">
  <Receiver>
    <Name/>
    <Synchronization>Asynchronous</Synchronization>
    <Type>10003</Type>
    <SequenceNumber>10000</SequenceNumber>
    <Assembly>RecordPoint.Active.UI, Version=1.0.0.0, Culture=neutral, PublicKeyToken=d49476ae5b650bf3</Assembly>
    <Class>RecordPoint.Active.UI.Events.WorkflowItemEventReceiver</Class>
    <Data/>
    <Filter/>
  </Receiver>
  <Receiver>
    <Name/>
    <Synchronization>Synchronous</Synchronization>
    <Type>3</Type>
    <SequenceNumber>10000</SequenceNumber>
    <Assembly>RecordPoint.Active.UI, Version=1.0.0.0, Culture=neutral, PublicKeyToken=d49476ae5b650bf3</Assembly>
    <Class>RecordPoint.Active.UI.Events.WorkflowItemEventReceiver</Class>
    <Data/>
    <Filter/>
  </Receiver>
  <Receiver>
    <Name/>
    <Synchronization>Asynchronous</Synchronization>
    <Type>10009</Type>
    <SequenceNumber>10000</SequenceNumber>
    <Assembly>RecordPoint.Active.UI, Version=1.0.0.0, Culture=neutral, PublicKeyToken=d49476ae5b650bf3</Assembly>
    <Class>RecordPoint.Active.UI.Events.WorkflowItemEventReceiver</Class>
    <Data/>
    <Filter/>
  </Receiver>
  <Receiver>
    <Name/>
    <Synchronization>Synchronous</Synchronization>
    <Type>9</Type>
    <SequenceNumber>10000</SequenceNumber>
    <Assembly>RecordPoint.Active.UI, Version=1.0.0.0, Culture=neutral, PublicKeyToken=d49476ae5b650bf3</Assembly>
    <Class>RecordPoint.Active.UI.Events.WorkflowItemEventReceiver</Class>
    <Data/>
    <Filter/>
  </Receiver>
  <Receiver>
    <Name/>
    <Synchronization>Asynchronous</Synchronization>
    <Type>10103</Type>
    <SequenceNumber>10000</SequenceNumber>
    <Assembly>RecordPoint.Active.UI, Version=1.0.0.0, Culture=neutral, PublicKeyToken=d49476ae5b650bf3</Assembly>
    <Class>RecordPoint.Active.UI.Events.WorkflowListEventReceiver</Class>
    <Data/>
    <Filter/>
  </Receiver>
  <Receiver>
    <Name/>
    <Synchronization>Synchronous</Synchronization>
    <Type>102</Type>
    <SequenceNumber>10000</SequenceNumber>
    <Assembly>RecordPoint.Active.UI, Version=1.0.0.0, Culture=neutral, PublicKeyToken=d49476ae5b650bf3</Assembly>
    <Class>RecordPoint.Active.UI.Events.WorkflowListEventReceiver</Class>
    <Data/>
    <Filter/>
  </Receiver>
  <Receiver>
    <Name/>
    <Synchronization>Asynchronous</Synchronization>
    <Type>10105</Type>
    <SequenceNumber>10000</SequenceNumber>
    <Assembly>RecordPoint.Active.UI, Version=1.0.0.0, Culture=neutral, PublicKeyToken=d49476ae5b650bf3</Assembly>
    <Class>RecordPoint.Active.UI.Events.WorkflowListEventReceiver</Class>
    <Data/>
    <Filter/>
  </Receiver>
  <Receiver>
    <Name/>
    <Synchronization>Synchronous</Synchronization>
    <Type>105</Type>
    <SequenceNumber>10000</SequenceNumber>
    <Assembly>RecordPoint.Active.UI, Version=1.0.0.0, Culture=neutral, PublicKeyToken=d49476ae5b650bf3</Assembly>
    <Class>RecordPoint.Active.UI.Events.WorkflowListEventReceiver</Class>
    <Data/>
    <Filter/>
  </Receiver>
  <Receiver>
    <Name/>
    <Synchronization>Asynchronous</Synchronization>
    <Type>10002</Type>
    <SequenceNumber>10000</SequenceNumber>
    <Assembly>RecordPoint.Active.UI, Version=1.0.0.0, Culture=neutral, PublicKeyToken=d49476ae5b650bf3</Assembly>
    <Class>RecordPoint.Active.UI.Events.WorkflowItemEventReceiver</Class>
    <Data/>
    <Filter/>
  </Receiver>
  <Receiver>
    <Name/>
    <Synchronization>Synchronous</Synchronization>
    <Type>2</Type>
    <SequenceNumber>10000</SequenceNumber>
    <Assembly>RecordPoint.Active.UI, Version=1.0.0.0, Culture=neutral, PublicKeyToken=d49476ae5b650bf3</Assembly>
    <Class>RecordPoint.Active.UI.Events.WorkflowItemEventReceiver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roject Brief" ma:contentTypeID="0x0101003998ADB3128FF24C85DEA3649A617F1E0100763AE1BC2E92634BB29BFDA9B59E8E51" ma:contentTypeVersion="15" ma:contentTypeDescription="" ma:contentTypeScope="" ma:versionID="3e74dd2fa81a51bd7e6c923f8b9b01a7">
  <xsd:schema xmlns:xsd="http://www.w3.org/2001/XMLSchema" xmlns:xs="http://www.w3.org/2001/XMLSchema" xmlns:p="http://schemas.microsoft.com/office/2006/metadata/properties" xmlns:ns2="833a4b70-cd77-4add-8a0b-1f4a90093111" xmlns:ns3="$ListId:projdocs;" xmlns:ns5="http://schemas.microsoft.com/sharepoint/v4" targetNamespace="http://schemas.microsoft.com/office/2006/metadata/properties" ma:root="true" ma:fieldsID="08ce6fee6787990d8dc3d30233d11a36" ns2:_="" ns3:_="" ns5:_="">
    <xsd:import namespace="833a4b70-cd77-4add-8a0b-1f4a90093111"/>
    <xsd:import namespace="$ListId:projdocs;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RNumber" minOccurs="0"/>
                <xsd:element ref="ns2:SecurityMarking" minOccurs="0"/>
                <xsd:element ref="ns3:Project_x0020_Title" minOccurs="0"/>
                <xsd:element ref="ns3:Project_x0020_Manager" minOccurs="0"/>
                <xsd:element ref="ns3:Project_x0020_Sponsor" minOccurs="0"/>
                <xsd:element ref="ns3:Project_x0020_Closed_x0020_Date" minOccurs="0"/>
                <xsd:element ref="ns5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3a4b70-cd77-4add-8a0b-1f4a90093111" elementFormDefault="qualified">
    <xsd:import namespace="http://schemas.microsoft.com/office/2006/documentManagement/types"/>
    <xsd:import namespace="http://schemas.microsoft.com/office/infopath/2007/PartnerControls"/>
    <xsd:element name="RNumber" ma:index="8" nillable="true" ma:displayName="RNumber" ma:hidden="true" ma:internalName="RNumber" ma:readOnly="false">
      <xsd:simpleType>
        <xsd:restriction base="dms:Text">
          <xsd:maxLength value="40"/>
        </xsd:restriction>
      </xsd:simpleType>
    </xsd:element>
    <xsd:element name="SecurityMarking" ma:index="9" nillable="true" ma:displayName="Security Marking" ma:default="OFFICIAL" ma:format="Dropdown" ma:internalName="SecurityMarking">
      <xsd:simpleType>
        <xsd:restriction base="dms:Choice">
          <xsd:enumeration value="OFFICIAL"/>
          <xsd:enumeration value="OFFICIAL-SENSITIVE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$ListId:projdocs;" elementFormDefault="qualified">
    <xsd:import namespace="http://schemas.microsoft.com/office/2006/documentManagement/types"/>
    <xsd:import namespace="http://schemas.microsoft.com/office/infopath/2007/PartnerControls"/>
    <xsd:element name="Project_x0020_Title" ma:index="10" nillable="true" ma:displayName="Project Title" ma:hidden="true" ma:internalName="Project_x0020_Title">
      <xsd:simpleType>
        <xsd:restriction base="dms:Text"/>
      </xsd:simpleType>
    </xsd:element>
    <xsd:element name="Project_x0020_Manager" ma:index="11" nillable="true" ma:displayName="Project Manager" ma:hidden="true" ma:internalName="Project_x0020_Manager">
      <xsd:simpleType>
        <xsd:restriction base="dms:Text"/>
      </xsd:simpleType>
    </xsd:element>
    <xsd:element name="Project_x0020_Sponsor" ma:index="12" nillable="true" ma:displayName="Project Sponsor" ma:hidden="true" ma:internalName="Project_x0020_Sponsor">
      <xsd:simpleType>
        <xsd:restriction base="dms:Text"/>
      </xsd:simpleType>
    </xsd:element>
    <xsd:element name="Project_x0020_Closed_x0020_Date" ma:index="14" nillable="true" ma:displayName="Project Closed Date" ma:hidden="true" ma:internalName="Project_x0020_Closed_x0020_Dat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6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customXsn xmlns="http://schemas.microsoft.com/office/2006/metadata/customXsn">
  <xsnLocation/>
  <cached>True</cached>
  <openByDefault>False</openByDefault>
  <xsnScope/>
</customXsn>
</file>

<file path=customXml/itemProps1.xml><?xml version="1.0" encoding="utf-8"?>
<ds:datastoreItem xmlns:ds="http://schemas.openxmlformats.org/officeDocument/2006/customXml" ds:itemID="{1DD1DEF7-33D2-4AEA-856D-A9D174EEBEB9}"/>
</file>

<file path=customXml/itemProps2.xml><?xml version="1.0" encoding="utf-8"?>
<ds:datastoreItem xmlns:ds="http://schemas.openxmlformats.org/officeDocument/2006/customXml" ds:itemID="{212BEB44-FA07-444E-9AED-1DBCF3D163EC}"/>
</file>

<file path=customXml/itemProps3.xml><?xml version="1.0" encoding="utf-8"?>
<ds:datastoreItem xmlns:ds="http://schemas.openxmlformats.org/officeDocument/2006/customXml" ds:itemID="{C73E6A5B-6B9F-401D-9D80-AB92EA46DD59}"/>
</file>

<file path=customXml/itemProps4.xml><?xml version="1.0" encoding="utf-8"?>
<ds:datastoreItem xmlns:ds="http://schemas.openxmlformats.org/officeDocument/2006/customXml" ds:itemID="{F20053E9-B313-4A72-A039-54D3520E4720}"/>
</file>

<file path=customXml/itemProps5.xml><?xml version="1.0" encoding="utf-8"?>
<ds:datastoreItem xmlns:ds="http://schemas.openxmlformats.org/officeDocument/2006/customXml" ds:itemID="{34B3514A-BC69-4F2F-83A5-63C0312D1458}"/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459</Words>
  <Application>Microsoft Office PowerPoint</Application>
  <PresentationFormat>On-screen Show (4:3)</PresentationFormat>
  <Paragraphs>114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Sue Archbold</dc:creator>
  <cp:lastModifiedBy>Diane Fisher-Naylor</cp:lastModifiedBy>
  <cp:revision>65</cp:revision>
  <dcterms:created xsi:type="dcterms:W3CDTF">2015-04-15T09:24:28Z</dcterms:created>
  <dcterms:modified xsi:type="dcterms:W3CDTF">2015-07-21T18:48:34Z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0x0101003998ADB3128FF24C85DEA3649A617F1E0100763AE1BC2E92634BB29BFDA9B59E8E51</vt:lpwstr>
  </property>
  <property fmtid="{D5CDD505-2E9C-101B-9397-08002B2CF9AE}" pid="3" name="RecordPoint_WorkflowType">
    <vt:lpwstr>ActiveSubmitStub</vt:lpwstr>
  </property>
  <property fmtid="{D5CDD505-2E9C-101B-9397-08002B2CF9AE}" pid="4" name="RecordPoint_ActiveItemSiteId">
    <vt:lpwstr>{43c43096-3d87-4e36-a947-b27826469505}</vt:lpwstr>
  </property>
  <property fmtid="{D5CDD505-2E9C-101B-9397-08002B2CF9AE}" pid="5" name="RecordPoint_ActiveItemListId">
    <vt:lpwstr>{9d9cad93-aedf-4691-9b21-54901dc84e6c}</vt:lpwstr>
  </property>
  <property fmtid="{D5CDD505-2E9C-101B-9397-08002B2CF9AE}" pid="6" name="RecordPoint_ActiveItemUniqueId">
    <vt:lpwstr>{f604c380-2539-4670-8c00-194b74eb8bfc}</vt:lpwstr>
  </property>
  <property fmtid="{D5CDD505-2E9C-101B-9397-08002B2CF9AE}" pid="7" name="RecordPoint_ActiveItemWebId">
    <vt:lpwstr>{73b31333-1724-4e09-88de-0787f8084908}</vt:lpwstr>
  </property>
  <property fmtid="{D5CDD505-2E9C-101B-9397-08002B2CF9AE}" pid="8" name="RecordPoint_RecordNumberSubmitted">
    <vt:lpwstr>R0000360345</vt:lpwstr>
  </property>
  <property fmtid="{D5CDD505-2E9C-101B-9397-08002B2CF9AE}" pid="9" name="RecordPoint_SubmissionCompleted">
    <vt:lpwstr>2017-10-19T21:58:26.3114202+01:00</vt:lpwstr>
  </property>
</Properties>
</file>