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12801600" cy="9601200" type="A3"/>
  <p:notesSz cx="9926638" cy="1430178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52" y="1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5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625" cy="715775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8" y="0"/>
            <a:ext cx="4302625" cy="715775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r">
              <a:defRPr sz="1800"/>
            </a:lvl1pPr>
          </a:lstStyle>
          <a:p>
            <a:fld id="{54EE968B-D34C-4B01-ACB9-704CC1F212ED}" type="datetimeFigureOut">
              <a:rPr lang="en-GB" smtClean="0"/>
              <a:t>04/08/2015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583726"/>
            <a:ext cx="4302625" cy="715775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8" y="13583726"/>
            <a:ext cx="4302625" cy="715775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r">
              <a:defRPr sz="1800"/>
            </a:lvl1pPr>
          </a:lstStyle>
          <a:p>
            <a:fld id="{DCD1795A-EAD6-4B5E-A2AB-818BCEA5C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99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715090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715090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r">
              <a:defRPr sz="1800"/>
            </a:lvl1pPr>
          </a:lstStyle>
          <a:p>
            <a:fld id="{DB28F8F0-682D-446E-A882-5099915C058B}" type="datetimeFigureOut">
              <a:rPr lang="en-GB" smtClean="0"/>
              <a:t>04/08/2015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7475" y="1073150"/>
            <a:ext cx="7151688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436" tIns="66218" rIns="132436" bIns="6621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793350"/>
            <a:ext cx="7941310" cy="6435804"/>
          </a:xfrm>
          <a:prstGeom prst="rect">
            <a:avLst/>
          </a:prstGeom>
        </p:spPr>
        <p:txBody>
          <a:bodyPr vert="horz" lIns="132436" tIns="66218" rIns="132436" bIns="662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584219"/>
            <a:ext cx="4301543" cy="715090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13584219"/>
            <a:ext cx="4301543" cy="715090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r">
              <a:defRPr sz="1800"/>
            </a:lvl1pPr>
          </a:lstStyle>
          <a:p>
            <a:fld id="{269DD718-AEF0-47D6-B553-D7C06A8E1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8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9020" y="711200"/>
            <a:ext cx="10579100" cy="1102360"/>
          </a:xfrm>
        </p:spPr>
        <p:txBody>
          <a:bodyPr tIns="64008" bIns="64008"/>
          <a:lstStyle>
            <a:lvl1pPr>
              <a:lnSpc>
                <a:spcPct val="10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br>
              <a:rPr lang="en-GB"/>
            </a:br>
            <a:r>
              <a:rPr lang="en-GB"/>
              <a:t>xxx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9020" y="2520315"/>
            <a:ext cx="10579100" cy="1406843"/>
          </a:xfrm>
        </p:spPr>
        <p:txBody>
          <a:bodyPr tIns="64008"/>
          <a:lstStyle>
            <a:lvl1pPr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defRPr sz="22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079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7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1124" y="708979"/>
            <a:ext cx="2653665" cy="79321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3460" y="708979"/>
            <a:ext cx="7754303" cy="79321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350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9" y="708978"/>
            <a:ext cx="10581322" cy="1102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82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9" y="708978"/>
            <a:ext cx="10581322" cy="1102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44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3461" y="708979"/>
            <a:ext cx="10621328" cy="79321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619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24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7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247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49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318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280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694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6799" y="708978"/>
            <a:ext cx="10581322" cy="110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5520" rIns="128016" bIns="65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3461" y="1915796"/>
            <a:ext cx="10621328" cy="672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0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25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5pPr>
      <a:lvl6pPr marL="64008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6pPr>
      <a:lvl7pPr marL="128016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7pPr>
      <a:lvl8pPr marL="192024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8pPr>
      <a:lvl9pPr marL="256032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9pPr>
    </p:titleStyle>
    <p:bodyStyle>
      <a:lvl1pPr marL="480060" indent="-48006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Symbol" pitchFamily="18" charset="2"/>
        <a:defRPr sz="3400">
          <a:solidFill>
            <a:srgbClr val="000000"/>
          </a:solidFill>
          <a:latin typeface="+mn-lt"/>
          <a:ea typeface="+mn-ea"/>
          <a:cs typeface="+mn-cs"/>
        </a:defRPr>
      </a:lvl1pPr>
      <a:lvl2pPr marL="1204595" indent="-40005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Arial" pitchFamily="34" charset="0"/>
        <a:buChar char="−"/>
        <a:defRPr sz="3400">
          <a:solidFill>
            <a:srgbClr val="000000"/>
          </a:solidFill>
          <a:latin typeface="+mn-lt"/>
        </a:defRPr>
      </a:lvl2pPr>
      <a:lvl3pPr marL="2129155" indent="-388938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SzPct val="90000"/>
        <a:buFont typeface="Symbol" pitchFamily="18" charset="2"/>
        <a:buChar char="·"/>
        <a:defRPr sz="2800">
          <a:solidFill>
            <a:srgbClr val="000000"/>
          </a:solidFill>
          <a:latin typeface="+mn-lt"/>
        </a:defRPr>
      </a:lvl3pPr>
      <a:lvl4pPr marL="2927033" indent="-39116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Arial" pitchFamily="34" charset="0"/>
        <a:buChar char="−"/>
        <a:defRPr sz="2800">
          <a:solidFill>
            <a:srgbClr val="000000"/>
          </a:solidFill>
          <a:latin typeface="+mn-lt"/>
        </a:defRPr>
      </a:lvl4pPr>
      <a:lvl5pPr marL="3740468" indent="-40005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5pPr>
      <a:lvl6pPr marL="438054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6pPr>
      <a:lvl7pPr marL="502062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7pPr>
      <a:lvl8pPr marL="566070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8pPr>
      <a:lvl9pPr marL="630078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1300163" y="70816"/>
            <a:ext cx="986790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500" dirty="0">
                <a:solidFill>
                  <a:srgbClr val="000000"/>
                </a:solidFill>
              </a:rPr>
              <a:t>What are the characteristics of the space?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500" dirty="0">
                <a:solidFill>
                  <a:srgbClr val="000000"/>
                </a:solidFill>
              </a:rPr>
              <a:t>Low Functioning                        High Functioning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20152" y="335598"/>
            <a:ext cx="10359355" cy="8430640"/>
            <a:chOff x="1220152" y="335598"/>
            <a:chExt cx="10359355" cy="8430640"/>
          </a:xfrm>
        </p:grpSpPr>
        <p:sp>
          <p:nvSpPr>
            <p:cNvPr id="23557" name="TextBox 2"/>
            <p:cNvSpPr txBox="1">
              <a:spLocks noChangeArrowheads="1"/>
            </p:cNvSpPr>
            <p:nvPr/>
          </p:nvSpPr>
          <p:spPr bwMode="auto">
            <a:xfrm>
              <a:off x="4382270" y="1097915"/>
              <a:ext cx="3838759" cy="51784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Role of the teacher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369437" y="1733550"/>
              <a:ext cx="3851593" cy="515620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  <a:cs typeface="Arial" panose="020B0604020202020204" pitchFamily="34" charset="0"/>
                </a:rPr>
                <a:t>Nature of activities</a:t>
              </a:r>
            </a:p>
          </p:txBody>
        </p:sp>
        <p:cxnSp>
          <p:nvCxnSpPr>
            <p:cNvPr id="23559" name="Straight Arrow Connector 7"/>
            <p:cNvCxnSpPr>
              <a:cxnSpLocks noChangeShapeType="1"/>
            </p:cNvCxnSpPr>
            <p:nvPr/>
          </p:nvCxnSpPr>
          <p:spPr bwMode="auto">
            <a:xfrm>
              <a:off x="4609465" y="335598"/>
              <a:ext cx="1280160" cy="1280160"/>
            </a:xfrm>
            <a:prstGeom prst="straightConnector1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365705" y="2360295"/>
              <a:ext cx="3837348" cy="5156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</a:rPr>
                <a:t>Organisation of time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5705" y="3022283"/>
              <a:ext cx="3852670" cy="5178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</a:rPr>
                <a:t>Organisation of space</a:t>
              </a:r>
            </a:p>
          </p:txBody>
        </p:sp>
        <p:sp>
          <p:nvSpPr>
            <p:cNvPr id="23564" name="TextBox 17"/>
            <p:cNvSpPr txBox="1">
              <a:spLocks noChangeArrowheads="1"/>
            </p:cNvSpPr>
            <p:nvPr/>
          </p:nvSpPr>
          <p:spPr bwMode="auto">
            <a:xfrm>
              <a:off x="4365705" y="3646965"/>
              <a:ext cx="3852670" cy="5156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Approach to tasks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65704" y="4271645"/>
              <a:ext cx="3850113" cy="5156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</a:rPr>
                <a:t>Visibility of processes</a:t>
              </a:r>
            </a:p>
          </p:txBody>
        </p:sp>
        <p:sp>
          <p:nvSpPr>
            <p:cNvPr id="23569" name="TextBox 28"/>
            <p:cNvSpPr txBox="1">
              <a:spLocks noChangeArrowheads="1"/>
            </p:cNvSpPr>
            <p:nvPr/>
          </p:nvSpPr>
          <p:spPr bwMode="auto">
            <a:xfrm>
              <a:off x="1220152" y="1097916"/>
              <a:ext cx="2109152" cy="7633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Guided</a:t>
              </a:r>
            </a:p>
            <a:p>
              <a:pPr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Contrived</a:t>
              </a:r>
            </a:p>
            <a:p>
              <a:pPr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Bell-bound</a:t>
              </a:r>
            </a:p>
            <a:p>
              <a:pPr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Classroom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Individual</a:t>
              </a:r>
            </a:p>
            <a:p>
              <a:pPr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Hidden</a:t>
              </a:r>
            </a:p>
            <a:p>
              <a:pPr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Static</a:t>
              </a:r>
            </a:p>
            <a:p>
              <a:pPr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Ignored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Ignored</a:t>
              </a:r>
            </a:p>
            <a:p>
              <a:pPr fontAlgn="base">
                <a:lnSpc>
                  <a:spcPts val="224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Some</a:t>
              </a:r>
            </a:p>
            <a:p>
              <a:pPr fontAlgn="base">
                <a:lnSpc>
                  <a:spcPts val="224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13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Directed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1500" dirty="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Limited</a:t>
              </a:r>
            </a:p>
          </p:txBody>
        </p:sp>
        <p:sp>
          <p:nvSpPr>
            <p:cNvPr id="23570" name="TextBox 29"/>
            <p:cNvSpPr txBox="1">
              <a:spLocks noChangeArrowheads="1"/>
            </p:cNvSpPr>
            <p:nvPr/>
          </p:nvSpPr>
          <p:spPr bwMode="auto">
            <a:xfrm>
              <a:off x="9485472" y="1127224"/>
              <a:ext cx="2094035" cy="7639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Challenging</a:t>
              </a:r>
            </a:p>
            <a:p>
              <a:pPr algn="r"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Authentic</a:t>
              </a:r>
            </a:p>
            <a:p>
              <a:pPr algn="r"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Flexible</a:t>
              </a:r>
            </a:p>
            <a:p>
              <a:pPr algn="r" fontAlgn="base">
                <a:lnSpc>
                  <a:spcPts val="238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Workshop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Group</a:t>
              </a:r>
            </a:p>
            <a:p>
              <a:pPr algn="r" fontAlgn="base">
                <a:lnSpc>
                  <a:spcPts val="224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High</a:t>
              </a:r>
            </a:p>
            <a:p>
              <a:pPr algn="r" fontAlgn="base">
                <a:lnSpc>
                  <a:spcPts val="224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Mobile</a:t>
              </a:r>
            </a:p>
            <a:p>
              <a:pPr algn="r"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Central</a:t>
              </a:r>
            </a:p>
            <a:p>
              <a:pPr algn="r" fontAlgn="base">
                <a:lnSpc>
                  <a:spcPts val="224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Acknowledged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15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All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15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Self Managing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200" dirty="0">
                  <a:solidFill>
                    <a:srgbClr val="000000"/>
                  </a:solidFill>
                </a:rPr>
                <a:t>Continuous</a:t>
              </a:r>
            </a:p>
            <a:p>
              <a:pPr algn="r" fontAlgn="base">
                <a:lnSpc>
                  <a:spcPts val="21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220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52077" y="4899501"/>
              <a:ext cx="3868952" cy="51784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</a:rPr>
                <a:t>Location of activities</a:t>
              </a:r>
            </a:p>
          </p:txBody>
        </p:sp>
        <p:sp>
          <p:nvSpPr>
            <p:cNvPr id="23573" name="TextBox 34"/>
            <p:cNvSpPr txBox="1">
              <a:spLocks noChangeArrowheads="1"/>
            </p:cNvSpPr>
            <p:nvPr/>
          </p:nvSpPr>
          <p:spPr bwMode="auto">
            <a:xfrm>
              <a:off x="4352077" y="5521802"/>
              <a:ext cx="3884509" cy="51784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Self as learning resource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69436" y="6761798"/>
              <a:ext cx="3846381" cy="51562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txBody>
            <a:bodyPr wrap="square"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srgbClr val="FFFFFF"/>
                  </a:solidFill>
                </a:rPr>
                <a:t>Inclusiveness</a:t>
              </a:r>
            </a:p>
          </p:txBody>
        </p:sp>
        <p:sp>
          <p:nvSpPr>
            <p:cNvPr id="23575" name="TextBox 40"/>
            <p:cNvSpPr txBox="1">
              <a:spLocks noChangeArrowheads="1"/>
            </p:cNvSpPr>
            <p:nvPr/>
          </p:nvSpPr>
          <p:spPr bwMode="auto">
            <a:xfrm>
              <a:off x="4369434" y="7377747"/>
              <a:ext cx="3846382" cy="51784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Role of learner</a:t>
              </a:r>
            </a:p>
          </p:txBody>
        </p:sp>
        <p:sp>
          <p:nvSpPr>
            <p:cNvPr id="23576" name="TextBox 35"/>
            <p:cNvSpPr txBox="1">
              <a:spLocks noChangeArrowheads="1"/>
            </p:cNvSpPr>
            <p:nvPr/>
          </p:nvSpPr>
          <p:spPr bwMode="auto">
            <a:xfrm>
              <a:off x="4369435" y="6162679"/>
              <a:ext cx="3854225" cy="51784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Emotion</a:t>
              </a:r>
            </a:p>
          </p:txBody>
        </p:sp>
        <p:sp>
          <p:nvSpPr>
            <p:cNvPr id="23583" name="Right Arrow 22"/>
            <p:cNvSpPr>
              <a:spLocks noChangeArrowheads="1"/>
            </p:cNvSpPr>
            <p:nvPr/>
          </p:nvSpPr>
          <p:spPr bwMode="auto">
            <a:xfrm>
              <a:off x="8222249" y="1280162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4369434" y="8028093"/>
              <a:ext cx="3820478" cy="51706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lIns="128016" tIns="64008" rIns="128016" bIns="6400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500" dirty="0">
                  <a:solidFill>
                    <a:srgbClr val="FFFFFF"/>
                  </a:solidFill>
                  <a:latin typeface="+mn-lt"/>
                </a:rPr>
                <a:t>Reflection</a:t>
              </a:r>
              <a:r>
                <a:rPr lang="en-GB" altLang="en-US" sz="2500" dirty="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45" name="Right Arrow 22"/>
            <p:cNvSpPr>
              <a:spLocks noChangeArrowheads="1"/>
            </p:cNvSpPr>
            <p:nvPr/>
          </p:nvSpPr>
          <p:spPr bwMode="auto">
            <a:xfrm>
              <a:off x="8215816" y="191468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46" name="Right Arrow 22"/>
            <p:cNvSpPr>
              <a:spLocks noChangeArrowheads="1"/>
            </p:cNvSpPr>
            <p:nvPr/>
          </p:nvSpPr>
          <p:spPr bwMode="auto">
            <a:xfrm>
              <a:off x="8203052" y="2541205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47" name="Right Arrow 22"/>
            <p:cNvSpPr>
              <a:spLocks noChangeArrowheads="1"/>
            </p:cNvSpPr>
            <p:nvPr/>
          </p:nvSpPr>
          <p:spPr bwMode="auto">
            <a:xfrm>
              <a:off x="8218374" y="3213762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48" name="Right Arrow 22"/>
            <p:cNvSpPr>
              <a:spLocks noChangeArrowheads="1"/>
            </p:cNvSpPr>
            <p:nvPr/>
          </p:nvSpPr>
          <p:spPr bwMode="auto">
            <a:xfrm>
              <a:off x="8215816" y="383365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49" name="Right Arrow 22"/>
            <p:cNvSpPr>
              <a:spLocks noChangeArrowheads="1"/>
            </p:cNvSpPr>
            <p:nvPr/>
          </p:nvSpPr>
          <p:spPr bwMode="auto">
            <a:xfrm>
              <a:off x="8223660" y="4451668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0" name="Right Arrow 22"/>
            <p:cNvSpPr>
              <a:spLocks noChangeArrowheads="1"/>
            </p:cNvSpPr>
            <p:nvPr/>
          </p:nvSpPr>
          <p:spPr bwMode="auto">
            <a:xfrm>
              <a:off x="8215816" y="5080633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1" name="Right Arrow 22"/>
            <p:cNvSpPr>
              <a:spLocks noChangeArrowheads="1"/>
            </p:cNvSpPr>
            <p:nvPr/>
          </p:nvSpPr>
          <p:spPr bwMode="auto">
            <a:xfrm>
              <a:off x="8236585" y="570293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2" name="Right Arrow 22"/>
            <p:cNvSpPr>
              <a:spLocks noChangeArrowheads="1"/>
            </p:cNvSpPr>
            <p:nvPr/>
          </p:nvSpPr>
          <p:spPr bwMode="auto">
            <a:xfrm>
              <a:off x="8215816" y="6343810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3" name="Right Arrow 22"/>
            <p:cNvSpPr>
              <a:spLocks noChangeArrowheads="1"/>
            </p:cNvSpPr>
            <p:nvPr/>
          </p:nvSpPr>
          <p:spPr bwMode="auto">
            <a:xfrm>
              <a:off x="8215816" y="6940550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4" name="Right Arrow 22"/>
            <p:cNvSpPr>
              <a:spLocks noChangeArrowheads="1"/>
            </p:cNvSpPr>
            <p:nvPr/>
          </p:nvSpPr>
          <p:spPr bwMode="auto">
            <a:xfrm>
              <a:off x="8217757" y="7558881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5" name="Right Arrow 22"/>
            <p:cNvSpPr>
              <a:spLocks noChangeArrowheads="1"/>
            </p:cNvSpPr>
            <p:nvPr/>
          </p:nvSpPr>
          <p:spPr bwMode="auto">
            <a:xfrm>
              <a:off x="8190545" y="8208838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3399"/>
                </a:solidFill>
              </a:endParaRPr>
            </a:p>
          </p:txBody>
        </p:sp>
        <p:sp>
          <p:nvSpPr>
            <p:cNvPr id="58" name="Down Arrow 57"/>
            <p:cNvSpPr>
              <a:spLocks noChangeArrowheads="1"/>
            </p:cNvSpPr>
            <p:nvPr/>
          </p:nvSpPr>
          <p:spPr bwMode="auto">
            <a:xfrm rot="5400000">
              <a:off x="3715398" y="776777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0" name="Down Arrow 59"/>
            <p:cNvSpPr>
              <a:spLocks noChangeArrowheads="1"/>
            </p:cNvSpPr>
            <p:nvPr/>
          </p:nvSpPr>
          <p:spPr bwMode="auto">
            <a:xfrm rot="5400000">
              <a:off x="3708874" y="1399072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1" name="Down Arrow 60"/>
            <p:cNvSpPr>
              <a:spLocks noChangeArrowheads="1"/>
            </p:cNvSpPr>
            <p:nvPr/>
          </p:nvSpPr>
          <p:spPr bwMode="auto">
            <a:xfrm rot="5400000">
              <a:off x="3721086" y="2021814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2" name="Down Arrow 61"/>
            <p:cNvSpPr>
              <a:spLocks noChangeArrowheads="1"/>
            </p:cNvSpPr>
            <p:nvPr/>
          </p:nvSpPr>
          <p:spPr bwMode="auto">
            <a:xfrm rot="5400000">
              <a:off x="3704522" y="2693362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3" name="Down Arrow 62"/>
            <p:cNvSpPr>
              <a:spLocks noChangeArrowheads="1"/>
            </p:cNvSpPr>
            <p:nvPr/>
          </p:nvSpPr>
          <p:spPr bwMode="auto">
            <a:xfrm rot="5400000">
              <a:off x="3704522" y="3277989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4" name="Down Arrow 63"/>
            <p:cNvSpPr>
              <a:spLocks noChangeArrowheads="1"/>
            </p:cNvSpPr>
            <p:nvPr/>
          </p:nvSpPr>
          <p:spPr bwMode="auto">
            <a:xfrm rot="5400000">
              <a:off x="3704522" y="3935834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5" name="Down Arrow 64"/>
            <p:cNvSpPr>
              <a:spLocks noChangeArrowheads="1"/>
            </p:cNvSpPr>
            <p:nvPr/>
          </p:nvSpPr>
          <p:spPr bwMode="auto">
            <a:xfrm rot="5400000">
              <a:off x="3690894" y="4607712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6" name="Down Arrow 65"/>
            <p:cNvSpPr>
              <a:spLocks noChangeArrowheads="1"/>
            </p:cNvSpPr>
            <p:nvPr/>
          </p:nvSpPr>
          <p:spPr bwMode="auto">
            <a:xfrm rot="5400000">
              <a:off x="3704522" y="5197326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7" name="Down Arrow 66"/>
            <p:cNvSpPr>
              <a:spLocks noChangeArrowheads="1"/>
            </p:cNvSpPr>
            <p:nvPr/>
          </p:nvSpPr>
          <p:spPr bwMode="auto">
            <a:xfrm rot="5400000">
              <a:off x="3708253" y="5838203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8" name="Down Arrow 67"/>
            <p:cNvSpPr>
              <a:spLocks noChangeArrowheads="1"/>
            </p:cNvSpPr>
            <p:nvPr/>
          </p:nvSpPr>
          <p:spPr bwMode="auto">
            <a:xfrm rot="5400000">
              <a:off x="3685770" y="6436213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69" name="Down Arrow 68"/>
            <p:cNvSpPr>
              <a:spLocks noChangeArrowheads="1"/>
            </p:cNvSpPr>
            <p:nvPr/>
          </p:nvSpPr>
          <p:spPr bwMode="auto">
            <a:xfrm rot="5400000">
              <a:off x="3676751" y="7053273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  <p:sp>
          <p:nvSpPr>
            <p:cNvPr id="70" name="Down Arrow 69"/>
            <p:cNvSpPr>
              <a:spLocks noChangeArrowheads="1"/>
            </p:cNvSpPr>
            <p:nvPr/>
          </p:nvSpPr>
          <p:spPr bwMode="auto">
            <a:xfrm rot="5400000">
              <a:off x="3690894" y="7703230"/>
              <a:ext cx="146684" cy="1175681"/>
            </a:xfrm>
            <a:prstGeom prst="downArrow">
              <a:avLst>
                <a:gd name="adj1" fmla="val 50000"/>
                <a:gd name="adj2" fmla="val 49908"/>
              </a:avLst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6000" tIns="65520" rIns="126000" bIns="6552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5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35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3399"/>
      </a:dk1>
      <a:lt1>
        <a:srgbClr val="FFFFFF"/>
      </a:lt1>
      <a:dk2>
        <a:srgbClr val="0099FF"/>
      </a:dk2>
      <a:lt2>
        <a:srgbClr val="66CC00"/>
      </a:lt2>
      <a:accent1>
        <a:srgbClr val="FF0099"/>
      </a:accent1>
      <a:accent2>
        <a:srgbClr val="FFCC00"/>
      </a:accent2>
      <a:accent3>
        <a:srgbClr val="FFFFFF"/>
      </a:accent3>
      <a:accent4>
        <a:srgbClr val="002A82"/>
      </a:accent4>
      <a:accent5>
        <a:srgbClr val="FFAACA"/>
      </a:accent5>
      <a:accent6>
        <a:srgbClr val="E7B900"/>
      </a:accent6>
      <a:hlink>
        <a:srgbClr val="993399"/>
      </a:hlink>
      <a:folHlink>
        <a:srgbClr val="FF66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3399"/>
        </a:dk1>
        <a:lt1>
          <a:srgbClr val="FFFFFF"/>
        </a:lt1>
        <a:dk2>
          <a:srgbClr val="0099FF"/>
        </a:dk2>
        <a:lt2>
          <a:srgbClr val="66CC00"/>
        </a:lt2>
        <a:accent1>
          <a:srgbClr val="FF0099"/>
        </a:accent1>
        <a:accent2>
          <a:srgbClr val="FFCC00"/>
        </a:accent2>
        <a:accent3>
          <a:srgbClr val="FFFFFF"/>
        </a:accent3>
        <a:accent4>
          <a:srgbClr val="002A82"/>
        </a:accent4>
        <a:accent5>
          <a:srgbClr val="FFAACA"/>
        </a:accent5>
        <a:accent6>
          <a:srgbClr val="E7B900"/>
        </a:accent6>
        <a:hlink>
          <a:srgbClr val="99339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Closed_x0020_Date xmlns="$ListId:projdocs;" xsi:nil="true"/>
    <RNumber xmlns="833a4b70-cd77-4add-8a0b-1f4a90093111">R0000360350</RNumber>
    <SecurityMarking xmlns="833a4b70-cd77-4add-8a0b-1f4a90093111">OFFICIAL</SecurityMarking>
    <Project_x0020_Manager xmlns="$ListId:projdocs;">Hannah Greys (ACW\hannahg)</Project_x0020_Manager>
    <Project_x0020_Title xmlns="$ListId:projdocs;">Lead_Creative_Schools</Project_x0020_Title>
    <Project_x0020_Sponsor xmlns="$ListId:projdocs;">Diane Hebb (ACW\dianeh)</Project_x0020_Sponsor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DFC65772-414B-46E8-B4A3-2E7527AA2D95}"/>
</file>

<file path=customXml/itemProps2.xml><?xml version="1.0" encoding="utf-8"?>
<ds:datastoreItem xmlns:ds="http://schemas.openxmlformats.org/officeDocument/2006/customXml" ds:itemID="{86D5689E-ECC4-4F59-BD1E-205C1AE51984}"/>
</file>

<file path=customXml/itemProps3.xml><?xml version="1.0" encoding="utf-8"?>
<ds:datastoreItem xmlns:ds="http://schemas.openxmlformats.org/officeDocument/2006/customXml" ds:itemID="{B4B303A7-C0FE-474A-A4A8-3DDE8AD5EDB2}"/>
</file>

<file path=customXml/itemProps4.xml><?xml version="1.0" encoding="utf-8"?>
<ds:datastoreItem xmlns:ds="http://schemas.openxmlformats.org/officeDocument/2006/customXml" ds:itemID="{50EFA6CA-8E4B-4A1C-911E-BE908AD47B8C}"/>
</file>

<file path=customXml/itemProps5.xml><?xml version="1.0" encoding="utf-8"?>
<ds:datastoreItem xmlns:ds="http://schemas.openxmlformats.org/officeDocument/2006/customXml" ds:itemID="{4C5C2E47-8AA5-438C-816F-AE2C5F1F643F}"/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69</Words>
  <Application>Microsoft Office PowerPoint</Application>
  <PresentationFormat>A3 Paper (297x420 mm)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diane.fisher-naylor</dc:creator>
  <cp:lastModifiedBy>Sue Archbold</cp:lastModifiedBy>
  <cp:revision>60</cp:revision>
  <cp:lastPrinted>2015-01-24T18:05:53Z</cp:lastPrinted>
  <dcterms:created xsi:type="dcterms:W3CDTF">2014-05-14T12:14:52Z</dcterms:created>
  <dcterms:modified xsi:type="dcterms:W3CDTF">2015-08-04T10:39:57Z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0x0101003998ADB3128FF24C85DEA3649A617F1E0100763AE1BC2E92634BB29BFDA9B59E8E51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{7e5145c8-c912-4bff-983d-c68a15129451}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R0000360350</vt:lpwstr>
  </property>
  <property fmtid="{D5CDD505-2E9C-101B-9397-08002B2CF9AE}" pid="9" name="RecordPoint_SubmissionCompleted">
    <vt:lpwstr>2017-10-19T22:01:54.0413322+01:00</vt:lpwstr>
  </property>
</Properties>
</file>