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entation.xml" ContentType="application/vnd.openxmlformats-officedocument.presentationml.presentation.main+xml"/>
  <Override PartName="/ppt/slides/slide25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4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5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  <p:sldId id="267" r:id="rId6"/>
    <p:sldId id="270" r:id="rId7"/>
    <p:sldId id="357" r:id="rId8"/>
    <p:sldId id="273" r:id="rId9"/>
    <p:sldId id="277" r:id="rId10"/>
    <p:sldId id="423" r:id="rId11"/>
    <p:sldId id="424" r:id="rId12"/>
    <p:sldId id="287" r:id="rId13"/>
    <p:sldId id="288" r:id="rId14"/>
    <p:sldId id="358" r:id="rId15"/>
    <p:sldId id="361" r:id="rId16"/>
    <p:sldId id="316" r:id="rId17"/>
    <p:sldId id="377" r:id="rId18"/>
    <p:sldId id="326" r:id="rId19"/>
    <p:sldId id="380" r:id="rId20"/>
    <p:sldId id="334" r:id="rId21"/>
    <p:sldId id="383" r:id="rId22"/>
    <p:sldId id="339" r:id="rId23"/>
    <p:sldId id="349" r:id="rId24"/>
    <p:sldId id="391" r:id="rId25"/>
    <p:sldId id="392" r:id="rId26"/>
    <p:sldId id="415" r:id="rId27"/>
    <p:sldId id="411" r:id="rId28"/>
    <p:sldId id="412" r:id="rId29"/>
    <p:sldId id="413" r:id="rId30"/>
    <p:sldId id="420" r:id="rId31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2628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240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openxmlformats.org/officeDocument/2006/relationships/customXml" Target="../customXml/item5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1811-F6F6-4E19-A0CE-66983B968054}" type="datetimeFigureOut">
              <a:rPr lang="en-GB" smtClean="0"/>
              <a:pPr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8F6-0EBE-4FDF-A2EF-6F50B52C73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12827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1811-F6F6-4E19-A0CE-66983B968054}" type="datetimeFigureOut">
              <a:rPr lang="en-GB" smtClean="0"/>
              <a:pPr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8F6-0EBE-4FDF-A2EF-6F50B52C73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3365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1811-F6F6-4E19-A0CE-66983B968054}" type="datetimeFigureOut">
              <a:rPr lang="en-GB" smtClean="0"/>
              <a:pPr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8F6-0EBE-4FDF-A2EF-6F50B52C73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11831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1811-F6F6-4E19-A0CE-66983B968054}" type="datetimeFigureOut">
              <a:rPr lang="en-GB" smtClean="0"/>
              <a:pPr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8F6-0EBE-4FDF-A2EF-6F50B52C73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888349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1811-F6F6-4E19-A0CE-66983B968054}" type="datetimeFigureOut">
              <a:rPr lang="en-GB" smtClean="0"/>
              <a:pPr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8F6-0EBE-4FDF-A2EF-6F50B52C73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2855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1811-F6F6-4E19-A0CE-66983B968054}" type="datetimeFigureOut">
              <a:rPr lang="en-GB" smtClean="0"/>
              <a:pPr/>
              <a:t>14/08/2015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8F6-0EBE-4FDF-A2EF-6F50B52C73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864309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1811-F6F6-4E19-A0CE-66983B968054}" type="datetimeFigureOut">
              <a:rPr lang="en-GB" smtClean="0"/>
              <a:pPr/>
              <a:t>14/08/2015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8F6-0EBE-4FDF-A2EF-6F50B52C73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76453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1811-F6F6-4E19-A0CE-66983B968054}" type="datetimeFigureOut">
              <a:rPr lang="en-GB" smtClean="0"/>
              <a:pPr/>
              <a:t>14/08/2015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8F6-0EBE-4FDF-A2EF-6F50B52C73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54277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1811-F6F6-4E19-A0CE-66983B968054}" type="datetimeFigureOut">
              <a:rPr lang="en-GB" smtClean="0"/>
              <a:pPr/>
              <a:t>14/08/2015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8F6-0EBE-4FDF-A2EF-6F50B52C73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48989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1811-F6F6-4E19-A0CE-66983B968054}" type="datetimeFigureOut">
              <a:rPr lang="en-GB" smtClean="0"/>
              <a:pPr/>
              <a:t>14/08/2015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8F6-0EBE-4FDF-A2EF-6F50B52C73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0034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F1811-F6F6-4E19-A0CE-66983B968054}" type="datetimeFigureOut">
              <a:rPr lang="en-GB" smtClean="0"/>
              <a:pPr/>
              <a:t>14/08/2015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EF8F6-0EBE-4FDF-A2EF-6F50B52C73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27741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F1811-F6F6-4E19-A0CE-66983B968054}" type="datetimeFigureOut">
              <a:rPr lang="en-GB" smtClean="0"/>
              <a:pPr/>
              <a:t>14/08/2015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EF8F6-0EBE-4FDF-A2EF-6F50B52C73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42586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76672" y="395536"/>
            <a:ext cx="1584000" cy="1584176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980728" y="3419872"/>
            <a:ext cx="5400000" cy="54000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356992" y="539552"/>
            <a:ext cx="3240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latin typeface="FuturaWelsh"/>
              </a:rPr>
              <a:t>TORRWCH Y TWLL </a:t>
            </a:r>
            <a:r>
              <a:rPr lang="en-GB" sz="1600" dirty="0" smtClean="0">
                <a:latin typeface="FuturaWelsh"/>
              </a:rPr>
              <a:t>HWN. EDRYCHWCH </a:t>
            </a:r>
            <a:r>
              <a:rPr lang="en-GB" sz="1600" dirty="0" smtClean="0">
                <a:latin typeface="FuturaWelsh"/>
              </a:rPr>
              <a:t>DRWYDDO.</a:t>
            </a:r>
          </a:p>
          <a:p>
            <a:pPr algn="r"/>
            <a:endParaRPr lang="en-GB" sz="1600" dirty="0" smtClean="0">
              <a:latin typeface="FuturaWelsh"/>
            </a:endParaRPr>
          </a:p>
          <a:p>
            <a:pPr algn="r"/>
            <a:r>
              <a:rPr lang="en-GB" sz="1600" dirty="0" smtClean="0">
                <a:latin typeface="FuturaWelsh"/>
              </a:rPr>
              <a:t>TYNNWCH LUN Y PETH MWYAF DIDDOROL A WELWCH </a:t>
            </a:r>
            <a:r>
              <a:rPr lang="en-GB" sz="1600" dirty="0" smtClean="0">
                <a:latin typeface="FuturaWelsh"/>
              </a:rPr>
              <a:t>YMA.</a:t>
            </a:r>
            <a:endParaRPr lang="en-GB" sz="1600" dirty="0">
              <a:latin typeface="FuturaWelsh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290763" y="937449"/>
            <a:ext cx="100491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4796588" y="2168398"/>
            <a:ext cx="936104" cy="10081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2"/>
          <p:cNvSpPr txBox="1"/>
          <p:nvPr/>
        </p:nvSpPr>
        <p:spPr>
          <a:xfrm>
            <a:off x="4703243" y="8747034"/>
            <a:ext cx="18614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gan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Ysgol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Thomas </a:t>
            </a:r>
            <a:r>
              <a:rPr lang="en-GB" sz="800" kern="1200" dirty="0" err="1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Tallis</a:t>
            </a:r>
            <a:r>
              <a:rPr lang="en-GB" sz="800" kern="12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endParaRPr lang="en-GB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992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8929" y="611560"/>
            <a:ext cx="55453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FuturaWelsh"/>
              </a:rPr>
              <a:t>YSGRIFENNWCH STORI GYDWEITHREDOL GYDAG O LEIAF 4 FFRIND GAN GYMRYD EICH TRO I YSGRIFENNU BRAWDDEG</a:t>
            </a:r>
            <a:endParaRPr lang="en-GB" sz="2400" dirty="0">
              <a:latin typeface="FuturaWelsh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24367" y="8703491"/>
            <a:ext cx="18101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8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en-GB" sz="800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gan</a:t>
            </a:r>
            <a:r>
              <a:rPr lang="en-GB" sz="8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en-GB" sz="800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Ysgol</a:t>
            </a:r>
            <a:r>
              <a:rPr lang="en-GB" sz="8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Thomas </a:t>
            </a:r>
            <a:r>
              <a:rPr lang="en-GB" sz="800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Talls</a:t>
            </a:r>
            <a:endParaRPr lang="en-GB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233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4704" y="1547664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FuturaWelsh"/>
              </a:rPr>
              <a:t>NODWCH B</a:t>
            </a:r>
            <a:r>
              <a:rPr lang="en-GB" sz="2400" dirty="0" smtClean="0">
                <a:latin typeface="FuturaWelsh"/>
              </a:rPr>
              <a:t>UM </a:t>
            </a:r>
            <a:r>
              <a:rPr lang="en-GB" sz="2400" dirty="0" smtClean="0">
                <a:latin typeface="FuturaWelsh"/>
              </a:rPr>
              <a:t>LLE Y GALLAI FOD WEDI BOD CYN IDDI EICH CYRRAEDD CHI</a:t>
            </a:r>
            <a:endParaRPr lang="en-GB" sz="2400" dirty="0">
              <a:latin typeface="FuturaWelsh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6712" y="2771800"/>
            <a:ext cx="367408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1</a:t>
            </a:r>
          </a:p>
          <a:p>
            <a:endParaRPr lang="en-GB" sz="2800" dirty="0"/>
          </a:p>
          <a:p>
            <a:endParaRPr lang="en-GB" sz="2800" dirty="0" smtClean="0"/>
          </a:p>
          <a:p>
            <a:r>
              <a:rPr lang="en-GB" sz="2800" dirty="0" smtClean="0"/>
              <a:t>2</a:t>
            </a:r>
          </a:p>
          <a:p>
            <a:endParaRPr lang="en-GB" sz="2800" dirty="0"/>
          </a:p>
          <a:p>
            <a:endParaRPr lang="en-GB" sz="2800" dirty="0" smtClean="0"/>
          </a:p>
          <a:p>
            <a:r>
              <a:rPr lang="en-GB" sz="2800" dirty="0" smtClean="0"/>
              <a:t>3</a:t>
            </a:r>
          </a:p>
          <a:p>
            <a:endParaRPr lang="en-GB" sz="2800" dirty="0"/>
          </a:p>
          <a:p>
            <a:endParaRPr lang="en-GB" sz="2800" dirty="0" smtClean="0"/>
          </a:p>
          <a:p>
            <a:r>
              <a:rPr lang="en-GB" sz="2800" dirty="0" smtClean="0"/>
              <a:t>4</a:t>
            </a:r>
          </a:p>
          <a:p>
            <a:endParaRPr lang="en-GB" sz="2800" dirty="0"/>
          </a:p>
          <a:p>
            <a:endParaRPr lang="en-GB" sz="2800" dirty="0" smtClean="0"/>
          </a:p>
          <a:p>
            <a:r>
              <a:rPr lang="en-GB" sz="2800" dirty="0"/>
              <a:t>5</a:t>
            </a:r>
            <a:endParaRPr lang="en-GB" sz="2800" dirty="0" smtClean="0"/>
          </a:p>
        </p:txBody>
      </p:sp>
      <p:sp>
        <p:nvSpPr>
          <p:cNvPr id="5" name="Oval 4"/>
          <p:cNvSpPr/>
          <p:nvPr/>
        </p:nvSpPr>
        <p:spPr>
          <a:xfrm>
            <a:off x="316365" y="0"/>
            <a:ext cx="1555977" cy="1524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DEWCH O HYD I GEINIOG. EDRYCHWCH ARNI AM 30 EILIAD</a:t>
            </a:r>
            <a:endParaRPr lang="en-GB" sz="1200" dirty="0"/>
          </a:p>
        </p:txBody>
      </p:sp>
      <p:sp>
        <p:nvSpPr>
          <p:cNvPr id="6" name="TextBox 2"/>
          <p:cNvSpPr txBox="1"/>
          <p:nvPr/>
        </p:nvSpPr>
        <p:spPr>
          <a:xfrm>
            <a:off x="4927663" y="8703491"/>
            <a:ext cx="193033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gan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Ysgol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Thomas </a:t>
            </a:r>
            <a:r>
              <a:rPr lang="en-GB" sz="800" kern="1200" dirty="0" err="1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Tallis</a:t>
            </a:r>
            <a:r>
              <a:rPr lang="en-GB" sz="800" kern="12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endParaRPr lang="en-GB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956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265" y="7421601"/>
            <a:ext cx="56348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FuturaWelsh"/>
              </a:rPr>
              <a:t>PA MOR GYDWEITHREDOL FUOCH CHI HEDDIW?</a:t>
            </a:r>
          </a:p>
          <a:p>
            <a:pPr algn="ctr"/>
            <a:r>
              <a:rPr lang="en-GB" dirty="0" smtClean="0">
                <a:latin typeface="FuturaWelsh"/>
              </a:rPr>
              <a:t>LLIWICH Y </a:t>
            </a:r>
            <a:r>
              <a:rPr lang="en-GB" dirty="0" smtClean="0">
                <a:latin typeface="FuturaWelsh"/>
              </a:rPr>
              <a:t>GANRAN.</a:t>
            </a:r>
            <a:endParaRPr lang="en-GB" dirty="0" smtClean="0">
              <a:latin typeface="FuturaWelsh"/>
            </a:endParaRPr>
          </a:p>
          <a:p>
            <a:pPr algn="ctr"/>
            <a:r>
              <a:rPr lang="en-GB" dirty="0" smtClean="0">
                <a:latin typeface="FuturaWelsh"/>
              </a:rPr>
              <a:t>ALLWCH CHI LENWI’R BOTEL?</a:t>
            </a:r>
          </a:p>
          <a:p>
            <a:pPr algn="ctr"/>
            <a:endParaRPr lang="en-GB" dirty="0">
              <a:latin typeface="FuturaWelsh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784" y="827584"/>
            <a:ext cx="3693442" cy="640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2"/>
          <p:cNvSpPr txBox="1"/>
          <p:nvPr/>
        </p:nvSpPr>
        <p:spPr>
          <a:xfrm>
            <a:off x="4898809" y="8747034"/>
            <a:ext cx="195919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8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en-GB" sz="800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gan</a:t>
            </a:r>
            <a:r>
              <a:rPr lang="en-GB" sz="8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en-GB" sz="800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Ysgol</a:t>
            </a:r>
            <a:r>
              <a:rPr lang="en-GB" sz="8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Thomas </a:t>
            </a:r>
            <a:r>
              <a:rPr lang="en-GB" sz="800" kern="1200" dirty="0" err="1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Tallis</a:t>
            </a:r>
            <a:r>
              <a:rPr lang="en-GB" sz="800" kern="12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endParaRPr lang="en-GB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537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1948" y="530942"/>
            <a:ext cx="5943600" cy="8126361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04799" y="781664"/>
            <a:ext cx="6299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FuturaWelsh"/>
              </a:rPr>
              <a:t>HOLL BWRPAS ADDYSG YW…</a:t>
            </a:r>
            <a:endParaRPr lang="en-GB" sz="2000" dirty="0">
              <a:latin typeface="FuturaWelsh"/>
            </a:endParaRPr>
          </a:p>
        </p:txBody>
      </p:sp>
      <p:sp>
        <p:nvSpPr>
          <p:cNvPr id="4" name="TextBox 2"/>
          <p:cNvSpPr txBox="1"/>
          <p:nvPr/>
        </p:nvSpPr>
        <p:spPr>
          <a:xfrm>
            <a:off x="5025447" y="8747034"/>
            <a:ext cx="18325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gan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Ysgol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Thomas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Tallis</a:t>
            </a:r>
            <a:endParaRPr lang="en-GB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42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5674" y="7668344"/>
            <a:ext cx="57461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FuturaWelsh"/>
              </a:rPr>
              <a:t>PA MOR DDYLFALBARHAUS FUOCH CHI HEDDIW?</a:t>
            </a:r>
          </a:p>
          <a:p>
            <a:pPr algn="ctr"/>
            <a:r>
              <a:rPr lang="en-GB" dirty="0" smtClean="0">
                <a:latin typeface="FuturaWelsh"/>
              </a:rPr>
              <a:t>LLIWICH Y </a:t>
            </a:r>
            <a:r>
              <a:rPr lang="en-GB" dirty="0" smtClean="0">
                <a:latin typeface="FuturaWelsh"/>
              </a:rPr>
              <a:t>GANRAN.</a:t>
            </a:r>
            <a:endParaRPr lang="en-GB" dirty="0" smtClean="0">
              <a:latin typeface="FuturaWelsh"/>
            </a:endParaRPr>
          </a:p>
          <a:p>
            <a:pPr algn="ctr"/>
            <a:r>
              <a:rPr lang="en-GB" dirty="0" smtClean="0">
                <a:latin typeface="FuturaWelsh"/>
              </a:rPr>
              <a:t>ALLWCH CHI LENWI’R BOTEL?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784" y="827584"/>
            <a:ext cx="3693442" cy="640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2"/>
          <p:cNvSpPr txBox="1"/>
          <p:nvPr/>
        </p:nvSpPr>
        <p:spPr>
          <a:xfrm>
            <a:off x="4795339" y="8928556"/>
            <a:ext cx="18325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gan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Ysgol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Thomas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Tallis</a:t>
            </a:r>
            <a:endParaRPr lang="en-GB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216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36" y="-1"/>
            <a:ext cx="4945164" cy="3518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52168" y="3539613"/>
            <a:ext cx="418704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</a:p>
          <a:p>
            <a:endParaRPr lang="en-GB" dirty="0"/>
          </a:p>
          <a:p>
            <a:r>
              <a:rPr lang="en-GB" dirty="0" smtClean="0"/>
              <a:t>2</a:t>
            </a:r>
          </a:p>
          <a:p>
            <a:endParaRPr lang="en-GB" dirty="0"/>
          </a:p>
          <a:p>
            <a:r>
              <a:rPr lang="en-GB" dirty="0" smtClean="0"/>
              <a:t>3</a:t>
            </a:r>
          </a:p>
          <a:p>
            <a:endParaRPr lang="en-GB" dirty="0"/>
          </a:p>
          <a:p>
            <a:r>
              <a:rPr lang="en-GB" dirty="0" smtClean="0"/>
              <a:t>4</a:t>
            </a:r>
          </a:p>
          <a:p>
            <a:endParaRPr lang="en-GB" dirty="0"/>
          </a:p>
          <a:p>
            <a:r>
              <a:rPr lang="en-GB" dirty="0" smtClean="0"/>
              <a:t>5</a:t>
            </a:r>
          </a:p>
          <a:p>
            <a:endParaRPr lang="en-GB" dirty="0"/>
          </a:p>
          <a:p>
            <a:r>
              <a:rPr lang="en-GB" dirty="0" smtClean="0"/>
              <a:t>6</a:t>
            </a:r>
          </a:p>
          <a:p>
            <a:endParaRPr lang="en-GB" dirty="0"/>
          </a:p>
          <a:p>
            <a:r>
              <a:rPr lang="en-GB" dirty="0" smtClean="0"/>
              <a:t>7</a:t>
            </a:r>
          </a:p>
          <a:p>
            <a:endParaRPr lang="en-GB" dirty="0"/>
          </a:p>
          <a:p>
            <a:r>
              <a:rPr lang="en-GB" dirty="0" smtClean="0"/>
              <a:t>8</a:t>
            </a:r>
          </a:p>
          <a:p>
            <a:endParaRPr lang="en-GB" dirty="0"/>
          </a:p>
          <a:p>
            <a:r>
              <a:rPr lang="en-GB" dirty="0" smtClean="0"/>
              <a:t>9</a:t>
            </a:r>
          </a:p>
          <a:p>
            <a:endParaRPr lang="en-GB" dirty="0"/>
          </a:p>
          <a:p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4" name="TextBox 2"/>
          <p:cNvSpPr txBox="1"/>
          <p:nvPr/>
        </p:nvSpPr>
        <p:spPr>
          <a:xfrm>
            <a:off x="4905830" y="8824686"/>
            <a:ext cx="20994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gan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Ysgol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Thomas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Tallis</a:t>
            </a:r>
            <a:endParaRPr lang="en-GB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0057" y="4209143"/>
            <a:ext cx="35850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PE BYDDAI CYDWEITHREDOL YN WLAD, BETH FYDDAI’R 10 GAIR MWYAF POBLOGAIDD </a:t>
            </a:r>
            <a:r>
              <a:rPr lang="en-GB" dirty="0" smtClean="0"/>
              <a:t>A FYDDAI’N CAEL EU DEFNYDDIO </a:t>
            </a:r>
            <a:r>
              <a:rPr lang="en-GB" dirty="0" smtClean="0"/>
              <a:t>GAN Y BOBL?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97142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3916" y="264554"/>
            <a:ext cx="47954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FuturaWelsh"/>
              </a:rPr>
              <a:t>DYCHMYGWCH EICH BOD YN GYFRIFOL AM Y SYSTEM ADDYSG.</a:t>
            </a:r>
          </a:p>
          <a:p>
            <a:pPr algn="ctr"/>
            <a:r>
              <a:rPr lang="en-GB" sz="2400" dirty="0" smtClean="0">
                <a:latin typeface="FuturaWelsh"/>
              </a:rPr>
              <a:t>PA 5 PETH FYDDECH CHI’N </a:t>
            </a:r>
            <a:r>
              <a:rPr lang="en-GB" sz="2400" dirty="0" smtClean="0">
                <a:latin typeface="FuturaWelsh"/>
              </a:rPr>
              <a:t>EU GWNEUD </a:t>
            </a:r>
            <a:r>
              <a:rPr lang="en-GB" sz="2400" dirty="0" smtClean="0">
                <a:latin typeface="FuturaWelsh"/>
              </a:rPr>
              <a:t>I’W GWELLA I DDYSGWYR</a:t>
            </a:r>
            <a:endParaRPr lang="en-GB" sz="2400" dirty="0">
              <a:latin typeface="FuturaWelsh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2467" y="2491582"/>
            <a:ext cx="367408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1</a:t>
            </a:r>
          </a:p>
          <a:p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2</a:t>
            </a:r>
          </a:p>
          <a:p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smtClean="0"/>
              <a:t>3</a:t>
            </a:r>
          </a:p>
          <a:p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 smtClean="0"/>
              <a:t>4</a:t>
            </a:r>
          </a:p>
          <a:p>
            <a:endParaRPr lang="en-GB" sz="2800" dirty="0" smtClean="0"/>
          </a:p>
          <a:p>
            <a:endParaRPr lang="en-GB" sz="2800" dirty="0" smtClean="0"/>
          </a:p>
          <a:p>
            <a:r>
              <a:rPr lang="en-GB" sz="2800" dirty="0"/>
              <a:t>5</a:t>
            </a:r>
            <a:endParaRPr lang="en-GB" sz="2800" dirty="0" smtClean="0"/>
          </a:p>
        </p:txBody>
      </p:sp>
      <p:sp>
        <p:nvSpPr>
          <p:cNvPr id="4" name="TextBox 2"/>
          <p:cNvSpPr txBox="1"/>
          <p:nvPr/>
        </p:nvSpPr>
        <p:spPr>
          <a:xfrm>
            <a:off x="5025447" y="8747034"/>
            <a:ext cx="18325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gan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Ysgol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Thomas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Tallis</a:t>
            </a:r>
            <a:endParaRPr lang="en-GB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327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251" y="3951338"/>
            <a:ext cx="5419558" cy="4750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396" y="653693"/>
            <a:ext cx="5016450" cy="3192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2"/>
          <p:cNvSpPr txBox="1"/>
          <p:nvPr/>
        </p:nvSpPr>
        <p:spPr>
          <a:xfrm>
            <a:off x="5025447" y="8747034"/>
            <a:ext cx="18325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gan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Ysgol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Thomas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Tallis</a:t>
            </a:r>
            <a:endParaRPr lang="en-GB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93257" y="5457371"/>
            <a:ext cx="2206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CROESO I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846286" y="2017486"/>
            <a:ext cx="21045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PE BYDDAI DISGYBLAETH YN WLAD, BETH FYDDAI ENW’R BRIFDDINAS</a:t>
            </a:r>
            <a:endParaRPr lang="en-GB" sz="1400" dirty="0"/>
          </a:p>
        </p:txBody>
      </p:sp>
    </p:spTree>
    <p:extLst>
      <p:ext uri="{BB962C8B-B14F-4D97-AF65-F5344CB8AC3E}">
        <p14:creationId xmlns="" xmlns:p14="http://schemas.microsoft.com/office/powerpoint/2010/main" val="300458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891" y="7668344"/>
            <a:ext cx="53356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FuturaWelsh"/>
              </a:rPr>
              <a:t>PA MOR DDISGYBLEDIG FUOCH CHI HEDDIW?</a:t>
            </a:r>
          </a:p>
          <a:p>
            <a:pPr algn="ctr"/>
            <a:r>
              <a:rPr lang="en-GB" dirty="0" smtClean="0">
                <a:latin typeface="FuturaWelsh"/>
              </a:rPr>
              <a:t>LLIWICH Y </a:t>
            </a:r>
            <a:r>
              <a:rPr lang="en-GB" dirty="0" smtClean="0">
                <a:latin typeface="FuturaWelsh"/>
              </a:rPr>
              <a:t>GANRAN.</a:t>
            </a:r>
            <a:endParaRPr lang="en-GB" dirty="0" smtClean="0">
              <a:latin typeface="FuturaWelsh"/>
            </a:endParaRPr>
          </a:p>
          <a:p>
            <a:pPr algn="ctr"/>
            <a:r>
              <a:rPr lang="en-GB" dirty="0" smtClean="0">
                <a:latin typeface="FuturaWelsh"/>
              </a:rPr>
              <a:t>ALLWCH CHI LENWI’R BOTEL?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784" y="827584"/>
            <a:ext cx="3693442" cy="640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2"/>
          <p:cNvSpPr txBox="1"/>
          <p:nvPr/>
        </p:nvSpPr>
        <p:spPr>
          <a:xfrm>
            <a:off x="5025447" y="8630920"/>
            <a:ext cx="18325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gan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Ysgol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Thomas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Tallis</a:t>
            </a:r>
            <a:endParaRPr lang="en-GB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824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7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025447" y="8928556"/>
            <a:ext cx="18325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 dirty="0" err="1" smtClean="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800" kern="1200" dirty="0" smtClean="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gan</a:t>
            </a:r>
            <a:r>
              <a:rPr lang="en-GB" sz="800" kern="1200" dirty="0" smtClean="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Ysgol</a:t>
            </a:r>
            <a:r>
              <a:rPr lang="en-GB" sz="800" kern="1200" dirty="0" smtClean="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 Thomas </a:t>
            </a:r>
            <a:r>
              <a:rPr lang="en-GB" sz="800" kern="1200" dirty="0" err="1" smtClean="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Tallis</a:t>
            </a:r>
            <a:endParaRPr lang="en-GB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752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8629" y="532616"/>
            <a:ext cx="5349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FuturaWelsh"/>
              </a:rPr>
              <a:t>BATHWCH AIR NEWYDD. SICRHEWCH NAD YW EICH GAIR YN BODOLI EISOES. YSGRIFENNWCH Y GAIR ISOD GYDA’I DDIFFINIAD GEIRIADUROL</a:t>
            </a:r>
            <a:endParaRPr lang="en-GB" sz="2400" dirty="0">
              <a:latin typeface="FuturaWelsh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25447" y="8747034"/>
            <a:ext cx="18325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gan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Ysgol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Thomas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Tallis</a:t>
            </a:r>
            <a:endParaRPr lang="en-GB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600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58001" cy="9172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025447" y="8747034"/>
            <a:ext cx="18325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 dirty="0" err="1" smtClean="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800" kern="1200" dirty="0" smtClean="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gan</a:t>
            </a:r>
            <a:r>
              <a:rPr lang="en-GB" sz="800" kern="1200" dirty="0" smtClean="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Ysgol</a:t>
            </a:r>
            <a:r>
              <a:rPr lang="en-GB" sz="800" kern="1200" dirty="0" smtClean="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 Thomas </a:t>
            </a:r>
            <a:r>
              <a:rPr lang="en-GB" sz="800" kern="1200" dirty="0" err="1" smtClean="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Tallis</a:t>
            </a:r>
            <a:endParaRPr lang="en-GB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549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321" y="3600757"/>
            <a:ext cx="4132337" cy="4097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93739" y="8682335"/>
            <a:ext cx="223009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/>
            <a:r>
              <a:rPr lang="en-GB" sz="1000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10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gan</a:t>
            </a:r>
            <a:r>
              <a:rPr lang="en-GB" sz="10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Ysogl</a:t>
            </a:r>
            <a:r>
              <a:rPr lang="en-GB" sz="10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Thomas </a:t>
            </a:r>
            <a:r>
              <a:rPr lang="en-GB" sz="1000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Tallis</a:t>
            </a:r>
            <a:endParaRPr lang="en-GB" sz="1000" dirty="0" smtClean="0"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endParaRPr lang="en-GB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19086" y="1059543"/>
            <a:ext cx="25109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PE BYDDAI DYFALBARHAD YN WLAD, BETH FYDDAI POBL YN EI WNEUD YN EU HAMSER HAMDDEN?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20482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492" y="372090"/>
            <a:ext cx="5740278" cy="837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025447" y="8718006"/>
            <a:ext cx="18325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gan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Ysogl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Thomas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Tallis</a:t>
            </a:r>
            <a:endParaRPr lang="en-GB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85257" y="3410857"/>
            <a:ext cx="3788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FY NGHYNLLUN GWERS DELFRYDOL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91222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4723" y="7668344"/>
            <a:ext cx="49680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FuturaWelsh"/>
              </a:rPr>
              <a:t>PA MOR GREADIGOL FUOCH CHI HEDDIW?</a:t>
            </a:r>
          </a:p>
          <a:p>
            <a:pPr algn="ctr"/>
            <a:r>
              <a:rPr lang="en-GB" dirty="0" smtClean="0">
                <a:latin typeface="FuturaWelsh"/>
              </a:rPr>
              <a:t>LLIWICH Y </a:t>
            </a:r>
            <a:r>
              <a:rPr lang="en-GB" dirty="0" smtClean="0">
                <a:latin typeface="FuturaWelsh"/>
              </a:rPr>
              <a:t>GANRAN.</a:t>
            </a:r>
            <a:endParaRPr lang="en-GB" dirty="0" smtClean="0">
              <a:latin typeface="FuturaWelsh"/>
            </a:endParaRPr>
          </a:p>
          <a:p>
            <a:pPr algn="ctr"/>
            <a:r>
              <a:rPr lang="en-GB" dirty="0" smtClean="0">
                <a:latin typeface="FuturaWelsh"/>
              </a:rPr>
              <a:t>ALLWCH CHI LENWI’R BOTEL?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784" y="827584"/>
            <a:ext cx="3693442" cy="640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2"/>
          <p:cNvSpPr txBox="1"/>
          <p:nvPr/>
        </p:nvSpPr>
        <p:spPr>
          <a:xfrm>
            <a:off x="5025447" y="8688977"/>
            <a:ext cx="18325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gan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Ysgol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Thomas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Tallis</a:t>
            </a:r>
            <a:endParaRPr lang="en-GB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664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634179"/>
            <a:ext cx="6423384" cy="80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57486" y="8682336"/>
            <a:ext cx="24824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/>
            <a:r>
              <a:rPr lang="en-GB" sz="1000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10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gan</a:t>
            </a:r>
            <a:r>
              <a:rPr lang="en-GB" sz="10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en-GB" sz="1000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Ysgol</a:t>
            </a:r>
            <a:r>
              <a:rPr lang="en-GB" sz="10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Thomas </a:t>
            </a:r>
            <a:r>
              <a:rPr lang="en-GB" sz="1000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Tallis</a:t>
            </a:r>
            <a:endParaRPr lang="en-GB" sz="1000" dirty="0" smtClean="0"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endParaRPr lang="en-GB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078514"/>
            <a:ext cx="19739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BETH YW’R PETH MWYAF CYDWEITHREDOL A WNAETHOCH Y MIS HWN?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54962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11162" y="1032386"/>
            <a:ext cx="5294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FuturaWelsh"/>
              </a:rPr>
              <a:t>YM MHA BWNC RYDYCH WEDI </a:t>
            </a:r>
            <a:r>
              <a:rPr lang="en-GB" sz="2400" dirty="0" smtClean="0">
                <a:latin typeface="FuturaWelsh"/>
              </a:rPr>
              <a:t>CYDWEITHREDU </a:t>
            </a:r>
            <a:r>
              <a:rPr lang="en-GB" sz="2400" dirty="0" smtClean="0">
                <a:latin typeface="FuturaWelsh"/>
              </a:rPr>
              <a:t>FWYAF?</a:t>
            </a:r>
          </a:p>
          <a:p>
            <a:pPr algn="ctr"/>
            <a:r>
              <a:rPr lang="en-GB" sz="2400" dirty="0" smtClean="0">
                <a:latin typeface="FuturaWelsh"/>
              </a:rPr>
              <a:t>DISGRIFIWCH UN GWEITHGAREDD Y GWNAETHOCH EI FWYNHAU </a:t>
            </a:r>
            <a:endParaRPr lang="en-GB" sz="2400" dirty="0">
              <a:latin typeface="FuturaWelsh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66310" y="8659949"/>
            <a:ext cx="18325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8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en-GB" sz="800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gan</a:t>
            </a:r>
            <a:r>
              <a:rPr lang="en-GB" sz="8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en-GB" sz="800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Ysgol</a:t>
            </a:r>
            <a:r>
              <a:rPr lang="en-GB" sz="8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Thomas </a:t>
            </a:r>
            <a:r>
              <a:rPr lang="en-GB" sz="800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Tallis</a:t>
            </a:r>
            <a:endParaRPr lang="en-GB" sz="12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391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232" y="6717123"/>
            <a:ext cx="1582994" cy="2117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98486" y="6542431"/>
            <a:ext cx="38493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FuturaWelsh"/>
              </a:rPr>
              <a:t>YSGRIFENNWCH RESTR O GYNHWYSION A CHYFARWYDDIADAU (FEL RYSÁIT COGINIO) ER MWYN HELPU RHYWUN I DDATBLYGU </a:t>
            </a:r>
            <a:r>
              <a:rPr lang="en-GB" smtClean="0">
                <a:latin typeface="FuturaWelsh"/>
              </a:rPr>
              <a:t>EU </a:t>
            </a:r>
            <a:r>
              <a:rPr lang="en-GB" smtClean="0">
                <a:latin typeface="FuturaWelsh"/>
              </a:rPr>
              <a:t>CREADIGRWYDD.</a:t>
            </a:r>
            <a:endParaRPr lang="en-GB" dirty="0">
              <a:latin typeface="FuturaWelsh"/>
            </a:endParaRPr>
          </a:p>
        </p:txBody>
      </p:sp>
      <p:sp>
        <p:nvSpPr>
          <p:cNvPr id="4" name="TextBox 2"/>
          <p:cNvSpPr txBox="1"/>
          <p:nvPr/>
        </p:nvSpPr>
        <p:spPr>
          <a:xfrm>
            <a:off x="5025447" y="8703491"/>
            <a:ext cx="18325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8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en-GB" sz="800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gan</a:t>
            </a:r>
            <a:r>
              <a:rPr lang="en-GB" sz="8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en-GB" sz="800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Ysgol</a:t>
            </a:r>
            <a:r>
              <a:rPr lang="en-GB" sz="8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 Thomas </a:t>
            </a:r>
            <a:r>
              <a:rPr lang="en-GB" sz="800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Tallis</a:t>
            </a:r>
            <a:endParaRPr lang="en-GB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621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69244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72710" y="8935720"/>
            <a:ext cx="170751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053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0686" y="7668344"/>
            <a:ext cx="52161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FuturaWelsh"/>
              </a:rPr>
              <a:t>PA MOR CHWILFRYDIG FUOCH CHI HEDDIW?</a:t>
            </a:r>
          </a:p>
          <a:p>
            <a:pPr algn="ctr"/>
            <a:r>
              <a:rPr lang="en-GB" dirty="0" smtClean="0">
                <a:latin typeface="FuturaWelsh"/>
              </a:rPr>
              <a:t>LLIWICH Y </a:t>
            </a:r>
            <a:r>
              <a:rPr lang="en-GB" dirty="0" smtClean="0">
                <a:latin typeface="FuturaWelsh"/>
              </a:rPr>
              <a:t>GANRAN.</a:t>
            </a:r>
            <a:endParaRPr lang="en-GB" dirty="0" smtClean="0">
              <a:latin typeface="FuturaWelsh"/>
            </a:endParaRPr>
          </a:p>
          <a:p>
            <a:pPr algn="ctr"/>
            <a:r>
              <a:rPr lang="en-GB" dirty="0" smtClean="0">
                <a:latin typeface="FuturaWelsh"/>
              </a:rPr>
              <a:t>ALLWCH CHI LENWI’R BOTEL?</a:t>
            </a:r>
            <a:endParaRPr lang="en-GB" dirty="0">
              <a:latin typeface="FuturaWelsh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784" y="827584"/>
            <a:ext cx="3693442" cy="640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2"/>
          <p:cNvSpPr txBox="1"/>
          <p:nvPr/>
        </p:nvSpPr>
        <p:spPr>
          <a:xfrm>
            <a:off x="5025447" y="8928556"/>
            <a:ext cx="18325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gan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Ysgol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Thomas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Tallis</a:t>
            </a:r>
            <a:endParaRPr lang="en-GB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7218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3540" y="827584"/>
            <a:ext cx="60698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FuturaWelsh"/>
              </a:rPr>
              <a:t>5 PETH A FYDDAI’N GWNEUD DYSGU YN YR YSGOL YN FWY CREADIGOL</a:t>
            </a:r>
            <a:endParaRPr lang="en-GB" sz="3200" dirty="0">
              <a:latin typeface="FuturaWelsh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6712" y="2771800"/>
            <a:ext cx="367408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1</a:t>
            </a:r>
          </a:p>
          <a:p>
            <a:endParaRPr lang="en-GB" sz="2800" dirty="0"/>
          </a:p>
          <a:p>
            <a:endParaRPr lang="en-GB" sz="2800" dirty="0" smtClean="0"/>
          </a:p>
          <a:p>
            <a:r>
              <a:rPr lang="en-GB" sz="2800" dirty="0" smtClean="0"/>
              <a:t>2</a:t>
            </a:r>
          </a:p>
          <a:p>
            <a:endParaRPr lang="en-GB" sz="2800" dirty="0"/>
          </a:p>
          <a:p>
            <a:endParaRPr lang="en-GB" sz="2800" dirty="0" smtClean="0"/>
          </a:p>
          <a:p>
            <a:r>
              <a:rPr lang="en-GB" sz="2800" dirty="0" smtClean="0"/>
              <a:t>3</a:t>
            </a:r>
          </a:p>
          <a:p>
            <a:endParaRPr lang="en-GB" sz="2800" dirty="0"/>
          </a:p>
          <a:p>
            <a:endParaRPr lang="en-GB" sz="2800" dirty="0" smtClean="0"/>
          </a:p>
          <a:p>
            <a:r>
              <a:rPr lang="en-GB" sz="2800" dirty="0" smtClean="0"/>
              <a:t>4</a:t>
            </a:r>
          </a:p>
          <a:p>
            <a:endParaRPr lang="en-GB" sz="2800" dirty="0"/>
          </a:p>
          <a:p>
            <a:endParaRPr lang="en-GB" sz="2800" dirty="0" smtClean="0"/>
          </a:p>
          <a:p>
            <a:r>
              <a:rPr lang="en-GB" sz="2800" dirty="0"/>
              <a:t>5</a:t>
            </a:r>
            <a:endParaRPr lang="en-GB" sz="2800" dirty="0" smtClean="0"/>
          </a:p>
        </p:txBody>
      </p:sp>
      <p:sp>
        <p:nvSpPr>
          <p:cNvPr id="4" name="TextBox 2"/>
          <p:cNvSpPr txBox="1"/>
          <p:nvPr/>
        </p:nvSpPr>
        <p:spPr>
          <a:xfrm>
            <a:off x="5025447" y="8732520"/>
            <a:ext cx="18325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gan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Ysgol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Thomas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Tallis</a:t>
            </a:r>
            <a:endParaRPr lang="en-GB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691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06" y="467544"/>
            <a:ext cx="5972636" cy="8352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72710" y="8935720"/>
            <a:ext cx="1685290" cy="2082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Devised by Thomas Tallis School</a:t>
            </a:r>
            <a:endParaRPr lang="en-GB" sz="1200">
              <a:effectLst/>
              <a:latin typeface="Times New Roman"/>
              <a:ea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 rot="10800000" flipV="1">
            <a:off x="1451429" y="3479238"/>
            <a:ext cx="40785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RHESTR WIRIO BYWYD GWYLLT</a:t>
            </a:r>
          </a:p>
          <a:p>
            <a:pPr algn="ctr"/>
            <a:r>
              <a:rPr lang="en-GB" dirty="0" smtClean="0"/>
              <a:t>GWNEWCH RESTR O’R HOLL ANIFEILIAID, ADAR A PHRYFED RYDYCH WEDI’U GWELD HEDDIW.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14508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2288" y="6442739"/>
            <a:ext cx="39878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FuturaWelsh"/>
              </a:rPr>
              <a:t>DYLUNIWCH WOBR I </a:t>
            </a:r>
            <a:r>
              <a:rPr lang="en-GB" dirty="0" smtClean="0">
                <a:latin typeface="FuturaWelsh"/>
              </a:rPr>
              <a:t>RYWUN </a:t>
            </a:r>
            <a:r>
              <a:rPr lang="en-GB" dirty="0" smtClean="0">
                <a:latin typeface="FuturaWelsh"/>
              </a:rPr>
              <a:t>SYDD WEDI GWNEUD CYNNYDD ARDDERCHOG O RAN DATBLYGU UN NEU FWY </a:t>
            </a:r>
            <a:r>
              <a:rPr lang="en-GB" dirty="0" smtClean="0">
                <a:latin typeface="FuturaWelsh"/>
              </a:rPr>
              <a:t>O </a:t>
            </a:r>
            <a:r>
              <a:rPr lang="en-GB" dirty="0" smtClean="0">
                <a:latin typeface="FuturaWelsh"/>
              </a:rPr>
              <a:t>ARFERION CREADIGOL Y MEDDWL . </a:t>
            </a:r>
            <a:r>
              <a:rPr lang="en-GB" sz="1600" i="1" dirty="0" smtClean="0">
                <a:solidFill>
                  <a:schemeClr val="bg1">
                    <a:lumMod val="50000"/>
                  </a:schemeClr>
                </a:solidFill>
                <a:latin typeface="FuturaWelsh"/>
              </a:rPr>
              <a:t>(NODER: NI ALL Y WOBR GOSTIO MWY NA 20C I’W GWNEUD) YNA RHOWCH Y WOBR I </a:t>
            </a:r>
            <a:r>
              <a:rPr lang="en-GB" sz="1600" i="1" dirty="0" smtClean="0">
                <a:solidFill>
                  <a:schemeClr val="bg1">
                    <a:lumMod val="50000"/>
                  </a:schemeClr>
                </a:solidFill>
                <a:latin typeface="FuturaWelsh"/>
              </a:rPr>
              <a:t>RYWUN</a:t>
            </a:r>
            <a:endParaRPr lang="en-GB" sz="1600" i="1" dirty="0">
              <a:solidFill>
                <a:schemeClr val="bg1">
                  <a:lumMod val="50000"/>
                </a:schemeClr>
              </a:solidFill>
              <a:latin typeface="FuturaWelsh"/>
            </a:endParaRP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88" y="7380312"/>
            <a:ext cx="1512168" cy="1454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2"/>
          <p:cNvSpPr txBox="1"/>
          <p:nvPr/>
        </p:nvSpPr>
        <p:spPr>
          <a:xfrm>
            <a:off x="5025447" y="8928556"/>
            <a:ext cx="18325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gan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Ysgol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Thomas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Tallis</a:t>
            </a:r>
            <a:endParaRPr lang="en-GB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555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1914"/>
            <a:ext cx="6372236" cy="4488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043080" y="8732520"/>
            <a:ext cx="18149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gan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Ysgol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Thomas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Tallis</a:t>
            </a:r>
            <a:endParaRPr lang="en-GB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6056" y="1843314"/>
            <a:ext cx="2365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AMSER GWERTHUSO!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451429" y="6197600"/>
            <a:ext cx="22642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PA MOR CHWILFRYDIG RYDYCH CHI’N TEIMLO?</a:t>
            </a:r>
          </a:p>
          <a:p>
            <a:r>
              <a:rPr lang="en-GB" sz="1200" dirty="0" smtClean="0"/>
              <a:t>(LLIWIWCH Y </a:t>
            </a:r>
            <a:r>
              <a:rPr lang="en-GB" sz="1200" dirty="0" smtClean="0"/>
              <a:t>G</a:t>
            </a:r>
            <a:r>
              <a:rPr lang="en-GB" sz="1200" dirty="0" smtClean="0"/>
              <a:t>ANRAN </a:t>
            </a:r>
            <a:r>
              <a:rPr lang="en-GB" sz="1200" dirty="0" smtClean="0"/>
              <a:t>YN Y CYLCH UCHOD</a:t>
            </a:r>
          </a:p>
          <a:p>
            <a:endParaRPr lang="en-GB" sz="1200" dirty="0" smtClean="0"/>
          </a:p>
          <a:p>
            <a:r>
              <a:rPr lang="en-GB" sz="1200" b="1" dirty="0" smtClean="0"/>
              <a:t>GALLAF FOD YN FWY CHWILFRYDIG DRWY….</a:t>
            </a:r>
            <a:endParaRPr lang="en-GB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33371" y="6139543"/>
            <a:ext cx="23513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PA MOR GYDWEITHREDOL RYDYCH CHI’N TEIMLO?</a:t>
            </a:r>
          </a:p>
          <a:p>
            <a:endParaRPr lang="en-GB" sz="1200" dirty="0" smtClean="0"/>
          </a:p>
          <a:p>
            <a:endParaRPr lang="en-GB" sz="1200" dirty="0" smtClean="0"/>
          </a:p>
          <a:p>
            <a:endParaRPr lang="en-GB" sz="1200" dirty="0" smtClean="0"/>
          </a:p>
          <a:p>
            <a:r>
              <a:rPr lang="en-GB" sz="1200" b="1" dirty="0" smtClean="0"/>
              <a:t>GALLAF FOD YN FWY CYDWEITHREDOL DRWY…</a:t>
            </a:r>
            <a:endParaRPr lang="en-GB" sz="1200" b="1" dirty="0"/>
          </a:p>
        </p:txBody>
      </p:sp>
    </p:spTree>
    <p:extLst>
      <p:ext uri="{BB962C8B-B14F-4D97-AF65-F5344CB8AC3E}">
        <p14:creationId xmlns="" xmlns:p14="http://schemas.microsoft.com/office/powerpoint/2010/main" val="117608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33" y="2232101"/>
            <a:ext cx="6695767" cy="4139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996593" y="8732520"/>
            <a:ext cx="18614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gan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err="1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Ysgol</a:t>
            </a:r>
            <a:r>
              <a:rPr lang="en-GB" sz="800" kern="1200" dirty="0" smtClean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Thomas </a:t>
            </a:r>
            <a:r>
              <a:rPr lang="en-GB" sz="800" kern="1200" dirty="0" err="1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Tallis</a:t>
            </a:r>
            <a:r>
              <a:rPr lang="en-GB" sz="800" kern="1200" dirty="0">
                <a:solidFill>
                  <a:srgbClr val="000000"/>
                </a:solidFill>
                <a:effectLst/>
                <a:latin typeface="Arial"/>
                <a:ea typeface="Times New Roman"/>
                <a:cs typeface="Times New Roman"/>
              </a:rPr>
              <a:t> </a:t>
            </a:r>
            <a:endParaRPr lang="en-GB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0914" y="6604000"/>
            <a:ext cx="19013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PA MOR DDYFALBARHAUS RYDYCH CHI’N TEIMLO?</a:t>
            </a:r>
          </a:p>
          <a:p>
            <a:endParaRPr lang="en-GB" sz="1200" dirty="0" smtClean="0"/>
          </a:p>
          <a:p>
            <a:r>
              <a:rPr lang="en-GB" sz="1200" dirty="0" smtClean="0"/>
              <a:t>GALLAF FOD YN FWY DYFALBARHAUS DRWY…</a:t>
            </a:r>
            <a:endParaRPr lang="en-GB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2467429" y="6604000"/>
            <a:ext cx="18142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PA MOR DDISGYBLEDIG RYDYCH CHI’N TEIMLO?</a:t>
            </a:r>
          </a:p>
          <a:p>
            <a:endParaRPr lang="en-GB" sz="1200" dirty="0" smtClean="0"/>
          </a:p>
          <a:p>
            <a:r>
              <a:rPr lang="en-GB" sz="1200" dirty="0" smtClean="0"/>
              <a:t>GALLAF FOD YN FWY DISGYBLEDIG DRWY…</a:t>
            </a:r>
            <a:endParaRPr lang="en-GB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470400" y="6618514"/>
            <a:ext cx="18578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PA MOR GREADIGOL RYDYCH CHI’N TEIMLO?</a:t>
            </a:r>
          </a:p>
          <a:p>
            <a:endParaRPr lang="en-GB" sz="1200" dirty="0" smtClean="0"/>
          </a:p>
          <a:p>
            <a:r>
              <a:rPr lang="en-GB" sz="1200" dirty="0" smtClean="0"/>
              <a:t>GALLAF FOD YN FWY CREADIGOL DRWY…</a:t>
            </a:r>
            <a:endParaRPr lang="en-GB" sz="1200" dirty="0"/>
          </a:p>
        </p:txBody>
      </p:sp>
    </p:spTree>
    <p:extLst>
      <p:ext uri="{BB962C8B-B14F-4D97-AF65-F5344CB8AC3E}">
        <p14:creationId xmlns="" xmlns:p14="http://schemas.microsoft.com/office/powerpoint/2010/main" val="242651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5974"/>
            <a:ext cx="6858000" cy="8944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2"/>
          <p:cNvSpPr txBox="1"/>
          <p:nvPr/>
        </p:nvSpPr>
        <p:spPr>
          <a:xfrm>
            <a:off x="4996593" y="8747034"/>
            <a:ext cx="18614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GB" sz="800" dirty="0" err="1" smtClean="0">
                <a:solidFill>
                  <a:schemeClr val="bg1"/>
                </a:solidFill>
                <a:latin typeface="Arial"/>
                <a:ea typeface="Times New Roman"/>
                <a:cs typeface="Times New Roman"/>
              </a:rPr>
              <a:t>Dyfeisiwyd</a:t>
            </a:r>
            <a:r>
              <a:rPr lang="en-GB" sz="800" dirty="0" smtClean="0">
                <a:solidFill>
                  <a:schemeClr val="bg1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en-GB" sz="800" dirty="0" err="1" smtClean="0">
                <a:solidFill>
                  <a:schemeClr val="bg1"/>
                </a:solidFill>
                <a:latin typeface="Arial"/>
                <a:ea typeface="Times New Roman"/>
                <a:cs typeface="Times New Roman"/>
              </a:rPr>
              <a:t>gan</a:t>
            </a:r>
            <a:r>
              <a:rPr lang="en-GB" sz="800" dirty="0" smtClean="0">
                <a:solidFill>
                  <a:schemeClr val="bg1"/>
                </a:solidFill>
                <a:latin typeface="Arial"/>
                <a:ea typeface="Times New Roman"/>
                <a:cs typeface="Times New Roman"/>
              </a:rPr>
              <a:t>  </a:t>
            </a:r>
            <a:r>
              <a:rPr lang="en-GB" sz="800" dirty="0" err="1" smtClean="0">
                <a:solidFill>
                  <a:schemeClr val="bg1"/>
                </a:solidFill>
                <a:latin typeface="Arial"/>
                <a:ea typeface="Times New Roman"/>
                <a:cs typeface="Times New Roman"/>
              </a:rPr>
              <a:t>Ysgol</a:t>
            </a:r>
            <a:r>
              <a:rPr lang="en-GB" sz="800" dirty="0" smtClean="0">
                <a:solidFill>
                  <a:schemeClr val="bg1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en-GB" sz="800" kern="1200" dirty="0" smtClean="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Thomas </a:t>
            </a:r>
            <a:r>
              <a:rPr lang="en-GB" sz="800" kern="1200" dirty="0" err="1" smtClean="0">
                <a:solidFill>
                  <a:schemeClr val="bg1"/>
                </a:solidFill>
                <a:effectLst/>
                <a:latin typeface="Arial"/>
                <a:ea typeface="Times New Roman"/>
                <a:cs typeface="Times New Roman"/>
              </a:rPr>
              <a:t>Tallis</a:t>
            </a:r>
            <a:endParaRPr lang="en-GB" sz="1200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401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1214f5e-0052-401e-bb61-1ba902d5e79c" xsi:nil="true"/>
    <lcf76f155ced4ddcb4097134ff3c332f xmlns="902194e0-6f4a-4367-be7f-af9cc99b593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roject Brief" ma:contentTypeID="0x0101003998ADB3128FF24C85DEA3649A617F1E0100763AE1BC2E92634BB29BFDA9B59E8E51" ma:contentTypeVersion="15" ma:contentTypeDescription="" ma:contentTypeScope="" ma:versionID="3e74dd2fa81a51bd7e6c923f8b9b01a7">
  <xsd:schema xmlns:xsd="http://www.w3.org/2001/XMLSchema" xmlns:xs="http://www.w3.org/2001/XMLSchema" xmlns:p="http://schemas.microsoft.com/office/2006/metadata/properties" xmlns:ns2="833a4b70-cd77-4add-8a0b-1f4a90093111" xmlns:ns3="$ListId:projdocs;" xmlns:ns5="http://schemas.microsoft.com/sharepoint/v4" targetNamespace="http://schemas.microsoft.com/office/2006/metadata/properties" ma:root="true" ma:fieldsID="08ce6fee6787990d8dc3d30233d11a36" ns2:_="" ns3:_="" ns5:_="">
    <xsd:import namespace="833a4b70-cd77-4add-8a0b-1f4a90093111"/>
    <xsd:import namespace="$ListId:projdocs;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RNumber" minOccurs="0"/>
                <xsd:element ref="ns2:SecurityMarking" minOccurs="0"/>
                <xsd:element ref="ns3:Project_x0020_Title" minOccurs="0"/>
                <xsd:element ref="ns3:Project_x0020_Manager" minOccurs="0"/>
                <xsd:element ref="ns3:Project_x0020_Sponsor" minOccurs="0"/>
                <xsd:element ref="ns3:Project_x0020_Closed_x0020_Date" minOccurs="0"/>
                <xsd:element ref="ns5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3a4b70-cd77-4add-8a0b-1f4a90093111" elementFormDefault="qualified">
    <xsd:import namespace="http://schemas.microsoft.com/office/2006/documentManagement/types"/>
    <xsd:import namespace="http://schemas.microsoft.com/office/infopath/2007/PartnerControls"/>
    <xsd:element name="RNumber" ma:index="8" nillable="true" ma:displayName="RNumber" ma:hidden="true" ma:internalName="RNumber" ma:readOnly="false">
      <xsd:simpleType>
        <xsd:restriction base="dms:Text">
          <xsd:maxLength value="40"/>
        </xsd:restriction>
      </xsd:simpleType>
    </xsd:element>
    <xsd:element name="SecurityMarking" ma:index="9" nillable="true" ma:displayName="Security Marking" ma:default="OFFICIAL" ma:format="Dropdown" ma:internalName="SecurityMarking">
      <xsd:simpleType>
        <xsd:restriction base="dms:Choice">
          <xsd:enumeration value="OFFICIAL"/>
          <xsd:enumeration value="OFFICIAL-SENSITIV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projdocs;" elementFormDefault="qualified">
    <xsd:import namespace="http://schemas.microsoft.com/office/2006/documentManagement/types"/>
    <xsd:import namespace="http://schemas.microsoft.com/office/infopath/2007/PartnerControls"/>
    <xsd:element name="Project_x0020_Title" ma:index="10" nillable="true" ma:displayName="Project Title" ma:hidden="true" ma:internalName="Project_x0020_Title">
      <xsd:simpleType>
        <xsd:restriction base="dms:Text"/>
      </xsd:simpleType>
    </xsd:element>
    <xsd:element name="Project_x0020_Manager" ma:index="11" nillable="true" ma:displayName="Project Manager" ma:hidden="true" ma:internalName="Project_x0020_Manager">
      <xsd:simpleType>
        <xsd:restriction base="dms:Text"/>
      </xsd:simpleType>
    </xsd:element>
    <xsd:element name="Project_x0020_Sponsor" ma:index="12" nillable="true" ma:displayName="Project Sponsor" ma:hidden="true" ma:internalName="Project_x0020_Sponsor">
      <xsd:simpleType>
        <xsd:restriction base="dms:Text"/>
      </xsd:simpleType>
    </xsd:element>
    <xsd:element name="Project_x0020_Closed_x0020_Date" ma:index="14" nillable="true" ma:displayName="Project Closed Date" ma:hidden="true" ma:internalName="Project_x0020_Closed_x0020_Dat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39898B6A27444E88BBF70ACF312C00" ma:contentTypeVersion="12" ma:contentTypeDescription="Create a new document." ma:contentTypeScope="" ma:versionID="430c8ba33da6d1030f475f793e71fc97">
  <xsd:schema xmlns:xsd="http://www.w3.org/2001/XMLSchema" xmlns:xs="http://www.w3.org/2001/XMLSchema" xmlns:p="http://schemas.microsoft.com/office/2006/metadata/properties" xmlns:ns2="902194e0-6f4a-4367-be7f-af9cc99b5939" xmlns:ns3="c1214f5e-0052-401e-bb61-1ba902d5e79c" targetNamespace="http://schemas.microsoft.com/office/2006/metadata/properties" ma:root="true" ma:fieldsID="a3805fe602a912965e00de7ea87fea39" ns2:_="" ns3:_="">
    <xsd:import namespace="902194e0-6f4a-4367-be7f-af9cc99b5939"/>
    <xsd:import namespace="c1214f5e-0052-401e-bb61-1ba902d5e7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2194e0-6f4a-4367-be7f-af9cc99b59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fc12923-6efe-44d1-aa88-1b4819d21e2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14f5e-0052-401e-bb61-1ba902d5e79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6b26587e-d55a-46c7-83f3-1d6ec7af9d9b}" ma:internalName="TaxCatchAll" ma:showField="CatchAllData" ma:web="c1214f5e-0052-401e-bb61-1ba902d5e7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799F51-0E44-4E16-80A2-624D24723932}"/>
</file>

<file path=customXml/itemProps2.xml><?xml version="1.0" encoding="utf-8"?>
<ds:datastoreItem xmlns:ds="http://schemas.openxmlformats.org/officeDocument/2006/customXml" ds:itemID="{6AA26F65-8FC0-4B45-83EA-AC93059671C4}"/>
</file>

<file path=customXml/itemProps3.xml><?xml version="1.0" encoding="utf-8"?>
<ds:datastoreItem xmlns:ds="http://schemas.openxmlformats.org/officeDocument/2006/customXml" ds:itemID="{4946473E-0FBA-4176-849B-E927E5AA6B7F}"/>
</file>

<file path=customXml/itemProps4.xml><?xml version="1.0" encoding="utf-8"?>
<ds:datastoreItem xmlns:ds="http://schemas.openxmlformats.org/officeDocument/2006/customXml" ds:itemID="{5AA9AD1C-3B4B-473B-96E0-FEAC4D278D7C}"/>
</file>

<file path=customXml/itemProps5.xml><?xml version="1.0" encoding="utf-8"?>
<ds:datastoreItem xmlns:ds="http://schemas.openxmlformats.org/officeDocument/2006/customXml" ds:itemID="{072A9B03-D265-47AC-BF49-C3398C0691A8}"/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595</Words>
  <Application>Microsoft Office PowerPoint</Application>
  <PresentationFormat>On-screen Show (4:3)</PresentationFormat>
  <Paragraphs>142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Archbold</dc:creator>
  <cp:lastModifiedBy>Eirian</cp:lastModifiedBy>
  <cp:revision>97</cp:revision>
  <dcterms:created xsi:type="dcterms:W3CDTF">2015-04-15T09:24:28Z</dcterms:created>
  <dcterms:modified xsi:type="dcterms:W3CDTF">2015-08-14T09:46:44Z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0x010100F739898B6A27444E88BBF70ACF312C00</vt:lpwstr>
  </property>
  <property fmtid="{D5CDD505-2E9C-101B-9397-08002B2CF9AE}" pid="3" name="RecordPoint_WorkflowType">
    <vt:lpwstr>ActiveSubmitStub</vt:lpwstr>
  </property>
  <property fmtid="{D5CDD505-2E9C-101B-9397-08002B2CF9AE}" pid="4" name="RecordPoint_ActiveItemSiteId">
    <vt:lpwstr>{43c43096-3d87-4e36-a947-b27826469505}</vt:lpwstr>
  </property>
  <property fmtid="{D5CDD505-2E9C-101B-9397-08002B2CF9AE}" pid="5" name="RecordPoint_ActiveItemListId">
    <vt:lpwstr>{9d9cad93-aedf-4691-9b21-54901dc84e6c}</vt:lpwstr>
  </property>
  <property fmtid="{D5CDD505-2E9C-101B-9397-08002B2CF9AE}" pid="6" name="RecordPoint_ActiveItemUniqueId">
    <vt:lpwstr>{c10b1acf-c4c9-4f96-ba92-f4f3659807f7}</vt:lpwstr>
  </property>
  <property fmtid="{D5CDD505-2E9C-101B-9397-08002B2CF9AE}" pid="7" name="RecordPoint_ActiveItemWebId">
    <vt:lpwstr>{73b31333-1724-4e09-88de-0787f8084908}</vt:lpwstr>
  </property>
  <property fmtid="{D5CDD505-2E9C-101B-9397-08002B2CF9AE}" pid="8" name="RecordPoint_RecordNumberSubmitted">
    <vt:lpwstr>R0000360344</vt:lpwstr>
  </property>
  <property fmtid="{D5CDD505-2E9C-101B-9397-08002B2CF9AE}" pid="9" name="RecordPoint_SubmissionCompleted">
    <vt:lpwstr>2017-10-19T21:57:50.9675678+01:00</vt:lpwstr>
  </property>
</Properties>
</file>